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450" r:id="rId3"/>
    <p:sldId id="431" r:id="rId4"/>
    <p:sldId id="454" r:id="rId5"/>
    <p:sldId id="458" r:id="rId6"/>
    <p:sldId id="432" r:id="rId7"/>
    <p:sldId id="436" r:id="rId8"/>
    <p:sldId id="427" r:id="rId9"/>
    <p:sldId id="295" r:id="rId10"/>
    <p:sldId id="453" r:id="rId11"/>
    <p:sldId id="441" r:id="rId12"/>
    <p:sldId id="400" r:id="rId13"/>
    <p:sldId id="337" r:id="rId14"/>
    <p:sldId id="456" r:id="rId15"/>
    <p:sldId id="455" r:id="rId16"/>
    <p:sldId id="446" r:id="rId17"/>
    <p:sldId id="424" r:id="rId18"/>
    <p:sldId id="459" r:id="rId19"/>
    <p:sldId id="425" r:id="rId20"/>
    <p:sldId id="292" r:id="rId21"/>
    <p:sldId id="420" r:id="rId22"/>
    <p:sldId id="422" r:id="rId23"/>
    <p:sldId id="457" r:id="rId24"/>
    <p:sldId id="381" r:id="rId25"/>
    <p:sldId id="402" r:id="rId26"/>
    <p:sldId id="359" r:id="rId27"/>
    <p:sldId id="413" r:id="rId28"/>
    <p:sldId id="414" r:id="rId29"/>
    <p:sldId id="416" r:id="rId30"/>
    <p:sldId id="417" r:id="rId31"/>
    <p:sldId id="418" r:id="rId32"/>
    <p:sldId id="419" r:id="rId33"/>
    <p:sldId id="421" r:id="rId34"/>
    <p:sldId id="409" r:id="rId35"/>
    <p:sldId id="341" r:id="rId36"/>
    <p:sldId id="343" r:id="rId37"/>
    <p:sldId id="342" r:id="rId38"/>
    <p:sldId id="448" r:id="rId39"/>
    <p:sldId id="449" r:id="rId4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11FF"/>
    <a:srgbClr val="FF0102"/>
    <a:srgbClr val="48FA38"/>
    <a:srgbClr val="36FA00"/>
    <a:srgbClr val="04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87"/>
    <p:restoredTop sz="72988"/>
  </p:normalViewPr>
  <p:slideViewPr>
    <p:cSldViewPr snapToGrid="0" snapToObjects="1">
      <p:cViewPr>
        <p:scale>
          <a:sx n="114" d="100"/>
          <a:sy n="114" d="100"/>
        </p:scale>
        <p:origin x="656" y="144"/>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ata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ata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E836D4-3C97-0644-9099-CD3F5E7B3C09}" type="doc">
      <dgm:prSet loTypeId="urn:microsoft.com/office/officeart/2005/8/layout/vList3" loCatId="" qsTypeId="urn:microsoft.com/office/officeart/2005/8/quickstyle/simple2" qsCatId="simple" csTypeId="urn:microsoft.com/office/officeart/2005/8/colors/accent1_1" csCatId="accent1" phldr="1"/>
      <dgm:spPr/>
      <dgm:t>
        <a:bodyPr/>
        <a:lstStyle/>
        <a:p>
          <a:endParaRPr lang="en-US"/>
        </a:p>
      </dgm:t>
    </dgm:pt>
    <dgm:pt modelId="{137FAF00-18FD-324A-965E-E07DEF42FFE3}">
      <dgm:prSet phldrT="[Text]"/>
      <dgm:spPr/>
      <dgm:t>
        <a:bodyPr/>
        <a:lstStyle/>
        <a:p>
          <a:r>
            <a:rPr lang="en-US" dirty="0"/>
            <a:t>Ease of Interpretation</a:t>
          </a:r>
        </a:p>
      </dgm:t>
    </dgm:pt>
    <dgm:pt modelId="{6503378F-910B-854C-A9DA-D266ECB34FFF}" type="parTrans" cxnId="{CA5FCAC9-4A58-644F-B145-6D40E55C4AEC}">
      <dgm:prSet/>
      <dgm:spPr/>
      <dgm:t>
        <a:bodyPr/>
        <a:lstStyle/>
        <a:p>
          <a:endParaRPr lang="en-US"/>
        </a:p>
      </dgm:t>
    </dgm:pt>
    <dgm:pt modelId="{B37AE3C6-6821-BD40-A344-78823CF78745}" type="sibTrans" cxnId="{CA5FCAC9-4A58-644F-B145-6D40E55C4AEC}">
      <dgm:prSet/>
      <dgm:spPr/>
      <dgm:t>
        <a:bodyPr/>
        <a:lstStyle/>
        <a:p>
          <a:endParaRPr lang="en-US"/>
        </a:p>
      </dgm:t>
    </dgm:pt>
    <dgm:pt modelId="{C614D9BA-63CA-4945-BC9D-C116EAF5CEEB}">
      <dgm:prSet phldrT="[Text]"/>
      <dgm:spPr/>
      <dgm:t>
        <a:bodyPr/>
        <a:lstStyle/>
        <a:p>
          <a:r>
            <a:rPr lang="en-US" dirty="0"/>
            <a:t>Usage Patterns</a:t>
          </a:r>
        </a:p>
      </dgm:t>
    </dgm:pt>
    <dgm:pt modelId="{399175BC-9AC3-BE4A-948C-C4AFE682B731}" type="parTrans" cxnId="{A62A832B-78AA-6644-BD4E-D673C1F7F1F4}">
      <dgm:prSet/>
      <dgm:spPr/>
      <dgm:t>
        <a:bodyPr/>
        <a:lstStyle/>
        <a:p>
          <a:endParaRPr lang="en-US"/>
        </a:p>
      </dgm:t>
    </dgm:pt>
    <dgm:pt modelId="{BC11B2AE-4E2A-7A43-889B-588339959E11}" type="sibTrans" cxnId="{A62A832B-78AA-6644-BD4E-D673C1F7F1F4}">
      <dgm:prSet/>
      <dgm:spPr/>
      <dgm:t>
        <a:bodyPr/>
        <a:lstStyle/>
        <a:p>
          <a:endParaRPr lang="en-US"/>
        </a:p>
      </dgm:t>
    </dgm:pt>
    <dgm:pt modelId="{9BF4D8AE-76F3-8541-8D33-DBE9D274361C}" type="pres">
      <dgm:prSet presAssocID="{FAE836D4-3C97-0644-9099-CD3F5E7B3C09}" presName="linearFlow" presStyleCnt="0">
        <dgm:presLayoutVars>
          <dgm:dir/>
          <dgm:resizeHandles val="exact"/>
        </dgm:presLayoutVars>
      </dgm:prSet>
      <dgm:spPr/>
    </dgm:pt>
    <dgm:pt modelId="{86039090-86AE-014C-B335-12D0EBA72610}" type="pres">
      <dgm:prSet presAssocID="{C614D9BA-63CA-4945-BC9D-C116EAF5CEEB}" presName="composite" presStyleCnt="0"/>
      <dgm:spPr/>
    </dgm:pt>
    <dgm:pt modelId="{75C3290A-F4D8-834C-AAF3-2D1E9CAC4354}" type="pres">
      <dgm:prSet presAssocID="{C614D9BA-63CA-4945-BC9D-C116EAF5CEEB}"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C2A553A-EBE1-2C41-AA14-BC3DC392819F}" type="pres">
      <dgm:prSet presAssocID="{C614D9BA-63CA-4945-BC9D-C116EAF5CEEB}" presName="txShp" presStyleLbl="node1" presStyleIdx="0" presStyleCnt="2">
        <dgm:presLayoutVars>
          <dgm:bulletEnabled val="1"/>
        </dgm:presLayoutVars>
      </dgm:prSet>
      <dgm:spPr/>
    </dgm:pt>
    <dgm:pt modelId="{56A654E8-BA64-3F45-96C4-5955FF375AE5}" type="pres">
      <dgm:prSet presAssocID="{BC11B2AE-4E2A-7A43-889B-588339959E11}" presName="spacing" presStyleCnt="0"/>
      <dgm:spPr/>
    </dgm:pt>
    <dgm:pt modelId="{809033B8-EEC1-2F41-BB29-A60D5E2DCCE0}" type="pres">
      <dgm:prSet presAssocID="{137FAF00-18FD-324A-965E-E07DEF42FFE3}" presName="composite" presStyleCnt="0"/>
      <dgm:spPr/>
    </dgm:pt>
    <dgm:pt modelId="{0225B27B-04BB-0740-86F3-DCAE7DC58CB4}" type="pres">
      <dgm:prSet presAssocID="{137FAF00-18FD-324A-965E-E07DEF42FFE3}"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02BDD5B-7769-F345-BA6E-0D35FFCECD6A}" type="pres">
      <dgm:prSet presAssocID="{137FAF00-18FD-324A-965E-E07DEF42FFE3}" presName="txShp" presStyleLbl="node1" presStyleIdx="1" presStyleCnt="2">
        <dgm:presLayoutVars>
          <dgm:bulletEnabled val="1"/>
        </dgm:presLayoutVars>
      </dgm:prSet>
      <dgm:spPr/>
    </dgm:pt>
  </dgm:ptLst>
  <dgm:cxnLst>
    <dgm:cxn modelId="{A62A832B-78AA-6644-BD4E-D673C1F7F1F4}" srcId="{FAE836D4-3C97-0644-9099-CD3F5E7B3C09}" destId="{C614D9BA-63CA-4945-BC9D-C116EAF5CEEB}" srcOrd="0" destOrd="0" parTransId="{399175BC-9AC3-BE4A-948C-C4AFE682B731}" sibTransId="{BC11B2AE-4E2A-7A43-889B-588339959E11}"/>
    <dgm:cxn modelId="{D874C560-9E3C-A84F-9BF7-A7AE2D717566}" type="presOf" srcId="{FAE836D4-3C97-0644-9099-CD3F5E7B3C09}" destId="{9BF4D8AE-76F3-8541-8D33-DBE9D274361C}" srcOrd="0" destOrd="0" presId="urn:microsoft.com/office/officeart/2005/8/layout/vList3"/>
    <dgm:cxn modelId="{D8289E70-E07B-B843-9E00-13EF59EF5C44}" type="presOf" srcId="{C614D9BA-63CA-4945-BC9D-C116EAF5CEEB}" destId="{6C2A553A-EBE1-2C41-AA14-BC3DC392819F}" srcOrd="0" destOrd="0" presId="urn:microsoft.com/office/officeart/2005/8/layout/vList3"/>
    <dgm:cxn modelId="{B20B4F82-0971-0A44-BE65-447DC834E4F4}" type="presOf" srcId="{137FAF00-18FD-324A-965E-E07DEF42FFE3}" destId="{F02BDD5B-7769-F345-BA6E-0D35FFCECD6A}" srcOrd="0" destOrd="0" presId="urn:microsoft.com/office/officeart/2005/8/layout/vList3"/>
    <dgm:cxn modelId="{CA5FCAC9-4A58-644F-B145-6D40E55C4AEC}" srcId="{FAE836D4-3C97-0644-9099-CD3F5E7B3C09}" destId="{137FAF00-18FD-324A-965E-E07DEF42FFE3}" srcOrd="1" destOrd="0" parTransId="{6503378F-910B-854C-A9DA-D266ECB34FFF}" sibTransId="{B37AE3C6-6821-BD40-A344-78823CF78745}"/>
    <dgm:cxn modelId="{4500E6E3-AEF2-CA48-A1F0-475D6DE249B8}" type="presParOf" srcId="{9BF4D8AE-76F3-8541-8D33-DBE9D274361C}" destId="{86039090-86AE-014C-B335-12D0EBA72610}" srcOrd="0" destOrd="0" presId="urn:microsoft.com/office/officeart/2005/8/layout/vList3"/>
    <dgm:cxn modelId="{30C3808A-423C-D249-A08D-31414DF0BF0B}" type="presParOf" srcId="{86039090-86AE-014C-B335-12D0EBA72610}" destId="{75C3290A-F4D8-834C-AAF3-2D1E9CAC4354}" srcOrd="0" destOrd="0" presId="urn:microsoft.com/office/officeart/2005/8/layout/vList3"/>
    <dgm:cxn modelId="{51530AB5-9283-224E-8F78-7E5D9AED3E10}" type="presParOf" srcId="{86039090-86AE-014C-B335-12D0EBA72610}" destId="{6C2A553A-EBE1-2C41-AA14-BC3DC392819F}" srcOrd="1" destOrd="0" presId="urn:microsoft.com/office/officeart/2005/8/layout/vList3"/>
    <dgm:cxn modelId="{93B3FEB7-EDB1-D14A-A25B-9B2F52F5B0FB}" type="presParOf" srcId="{9BF4D8AE-76F3-8541-8D33-DBE9D274361C}" destId="{56A654E8-BA64-3F45-96C4-5955FF375AE5}" srcOrd="1" destOrd="0" presId="urn:microsoft.com/office/officeart/2005/8/layout/vList3"/>
    <dgm:cxn modelId="{EA5344AA-45E1-ED4A-9DB3-46E9B70C485E}" type="presParOf" srcId="{9BF4D8AE-76F3-8541-8D33-DBE9D274361C}" destId="{809033B8-EEC1-2F41-BB29-A60D5E2DCCE0}" srcOrd="2" destOrd="0" presId="urn:microsoft.com/office/officeart/2005/8/layout/vList3"/>
    <dgm:cxn modelId="{37228B57-291A-5C48-AAE5-135E5FA0ABF7}" type="presParOf" srcId="{809033B8-EEC1-2F41-BB29-A60D5E2DCCE0}" destId="{0225B27B-04BB-0740-86F3-DCAE7DC58CB4}" srcOrd="0" destOrd="0" presId="urn:microsoft.com/office/officeart/2005/8/layout/vList3"/>
    <dgm:cxn modelId="{334C9B31-0382-2A45-A8CE-643DBBB59FBA}" type="presParOf" srcId="{809033B8-EEC1-2F41-BB29-A60D5E2DCCE0}" destId="{F02BDD5B-7769-F345-BA6E-0D35FFCECD6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E836D4-3C97-0644-9099-CD3F5E7B3C09}" type="doc">
      <dgm:prSet loTypeId="urn:microsoft.com/office/officeart/2005/8/layout/vList3" loCatId="" qsTypeId="urn:microsoft.com/office/officeart/2005/8/quickstyle/simple2" qsCatId="simple" csTypeId="urn:microsoft.com/office/officeart/2005/8/colors/accent1_1" csCatId="accent1" phldr="1"/>
      <dgm:spPr/>
      <dgm:t>
        <a:bodyPr/>
        <a:lstStyle/>
        <a:p>
          <a:endParaRPr lang="en-US"/>
        </a:p>
      </dgm:t>
    </dgm:pt>
    <dgm:pt modelId="{137FAF00-18FD-324A-965E-E07DEF42FFE3}">
      <dgm:prSet phldrT="[Text]"/>
      <dgm:spPr/>
      <dgm:t>
        <a:bodyPr/>
        <a:lstStyle/>
        <a:p>
          <a:r>
            <a:rPr lang="en-US" dirty="0"/>
            <a:t>Ease of Interpretation</a:t>
          </a:r>
        </a:p>
      </dgm:t>
    </dgm:pt>
    <dgm:pt modelId="{6503378F-910B-854C-A9DA-D266ECB34FFF}" type="parTrans" cxnId="{CA5FCAC9-4A58-644F-B145-6D40E55C4AEC}">
      <dgm:prSet/>
      <dgm:spPr/>
      <dgm:t>
        <a:bodyPr/>
        <a:lstStyle/>
        <a:p>
          <a:endParaRPr lang="en-US"/>
        </a:p>
      </dgm:t>
    </dgm:pt>
    <dgm:pt modelId="{B37AE3C6-6821-BD40-A344-78823CF78745}" type="sibTrans" cxnId="{CA5FCAC9-4A58-644F-B145-6D40E55C4AEC}">
      <dgm:prSet/>
      <dgm:spPr/>
      <dgm:t>
        <a:bodyPr/>
        <a:lstStyle/>
        <a:p>
          <a:endParaRPr lang="en-US"/>
        </a:p>
      </dgm:t>
    </dgm:pt>
    <dgm:pt modelId="{C614D9BA-63CA-4945-BC9D-C116EAF5CEEB}">
      <dgm:prSet phldrT="[Text]"/>
      <dgm:spPr/>
      <dgm:t>
        <a:bodyPr/>
        <a:lstStyle/>
        <a:p>
          <a:r>
            <a:rPr lang="en-US" dirty="0"/>
            <a:t>Usage Patterns</a:t>
          </a:r>
        </a:p>
      </dgm:t>
    </dgm:pt>
    <dgm:pt modelId="{399175BC-9AC3-BE4A-948C-C4AFE682B731}" type="parTrans" cxnId="{A62A832B-78AA-6644-BD4E-D673C1F7F1F4}">
      <dgm:prSet/>
      <dgm:spPr/>
      <dgm:t>
        <a:bodyPr/>
        <a:lstStyle/>
        <a:p>
          <a:endParaRPr lang="en-US"/>
        </a:p>
      </dgm:t>
    </dgm:pt>
    <dgm:pt modelId="{BC11B2AE-4E2A-7A43-889B-588339959E11}" type="sibTrans" cxnId="{A62A832B-78AA-6644-BD4E-D673C1F7F1F4}">
      <dgm:prSet/>
      <dgm:spPr/>
      <dgm:t>
        <a:bodyPr/>
        <a:lstStyle/>
        <a:p>
          <a:endParaRPr lang="en-US"/>
        </a:p>
      </dgm:t>
    </dgm:pt>
    <dgm:pt modelId="{9BF4D8AE-76F3-8541-8D33-DBE9D274361C}" type="pres">
      <dgm:prSet presAssocID="{FAE836D4-3C97-0644-9099-CD3F5E7B3C09}" presName="linearFlow" presStyleCnt="0">
        <dgm:presLayoutVars>
          <dgm:dir/>
          <dgm:resizeHandles val="exact"/>
        </dgm:presLayoutVars>
      </dgm:prSet>
      <dgm:spPr/>
    </dgm:pt>
    <dgm:pt modelId="{86039090-86AE-014C-B335-12D0EBA72610}" type="pres">
      <dgm:prSet presAssocID="{C614D9BA-63CA-4945-BC9D-C116EAF5CEEB}" presName="composite" presStyleCnt="0"/>
      <dgm:spPr/>
    </dgm:pt>
    <dgm:pt modelId="{75C3290A-F4D8-834C-AAF3-2D1E9CAC4354}" type="pres">
      <dgm:prSet presAssocID="{C614D9BA-63CA-4945-BC9D-C116EAF5CEEB}"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C2A553A-EBE1-2C41-AA14-BC3DC392819F}" type="pres">
      <dgm:prSet presAssocID="{C614D9BA-63CA-4945-BC9D-C116EAF5CEEB}" presName="txShp" presStyleLbl="node1" presStyleIdx="0" presStyleCnt="2">
        <dgm:presLayoutVars>
          <dgm:bulletEnabled val="1"/>
        </dgm:presLayoutVars>
      </dgm:prSet>
      <dgm:spPr/>
    </dgm:pt>
    <dgm:pt modelId="{56A654E8-BA64-3F45-96C4-5955FF375AE5}" type="pres">
      <dgm:prSet presAssocID="{BC11B2AE-4E2A-7A43-889B-588339959E11}" presName="spacing" presStyleCnt="0"/>
      <dgm:spPr/>
    </dgm:pt>
    <dgm:pt modelId="{809033B8-EEC1-2F41-BB29-A60D5E2DCCE0}" type="pres">
      <dgm:prSet presAssocID="{137FAF00-18FD-324A-965E-E07DEF42FFE3}" presName="composite" presStyleCnt="0"/>
      <dgm:spPr/>
    </dgm:pt>
    <dgm:pt modelId="{0225B27B-04BB-0740-86F3-DCAE7DC58CB4}" type="pres">
      <dgm:prSet presAssocID="{137FAF00-18FD-324A-965E-E07DEF42FFE3}"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02BDD5B-7769-F345-BA6E-0D35FFCECD6A}" type="pres">
      <dgm:prSet presAssocID="{137FAF00-18FD-324A-965E-E07DEF42FFE3}" presName="txShp" presStyleLbl="node1" presStyleIdx="1" presStyleCnt="2">
        <dgm:presLayoutVars>
          <dgm:bulletEnabled val="1"/>
        </dgm:presLayoutVars>
      </dgm:prSet>
      <dgm:spPr/>
    </dgm:pt>
  </dgm:ptLst>
  <dgm:cxnLst>
    <dgm:cxn modelId="{1D62DE0A-3B78-B446-BD44-CBDD17184BA8}" type="presOf" srcId="{137FAF00-18FD-324A-965E-E07DEF42FFE3}" destId="{F02BDD5B-7769-F345-BA6E-0D35FFCECD6A}" srcOrd="0" destOrd="0" presId="urn:microsoft.com/office/officeart/2005/8/layout/vList3"/>
    <dgm:cxn modelId="{A62A832B-78AA-6644-BD4E-D673C1F7F1F4}" srcId="{FAE836D4-3C97-0644-9099-CD3F5E7B3C09}" destId="{C614D9BA-63CA-4945-BC9D-C116EAF5CEEB}" srcOrd="0" destOrd="0" parTransId="{399175BC-9AC3-BE4A-948C-C4AFE682B731}" sibTransId="{BC11B2AE-4E2A-7A43-889B-588339959E11}"/>
    <dgm:cxn modelId="{D874C560-9E3C-A84F-9BF7-A7AE2D717566}" type="presOf" srcId="{FAE836D4-3C97-0644-9099-CD3F5E7B3C09}" destId="{9BF4D8AE-76F3-8541-8D33-DBE9D274361C}" srcOrd="0" destOrd="0" presId="urn:microsoft.com/office/officeart/2005/8/layout/vList3"/>
    <dgm:cxn modelId="{CA5FCAC9-4A58-644F-B145-6D40E55C4AEC}" srcId="{FAE836D4-3C97-0644-9099-CD3F5E7B3C09}" destId="{137FAF00-18FD-324A-965E-E07DEF42FFE3}" srcOrd="1" destOrd="0" parTransId="{6503378F-910B-854C-A9DA-D266ECB34FFF}" sibTransId="{B37AE3C6-6821-BD40-A344-78823CF78745}"/>
    <dgm:cxn modelId="{05D443EB-2218-C04C-9B51-16008BE2BA1E}" type="presOf" srcId="{C614D9BA-63CA-4945-BC9D-C116EAF5CEEB}" destId="{6C2A553A-EBE1-2C41-AA14-BC3DC392819F}" srcOrd="0" destOrd="0" presId="urn:microsoft.com/office/officeart/2005/8/layout/vList3"/>
    <dgm:cxn modelId="{4500E6E3-AEF2-CA48-A1F0-475D6DE249B8}" type="presParOf" srcId="{9BF4D8AE-76F3-8541-8D33-DBE9D274361C}" destId="{86039090-86AE-014C-B335-12D0EBA72610}" srcOrd="0" destOrd="0" presId="urn:microsoft.com/office/officeart/2005/8/layout/vList3"/>
    <dgm:cxn modelId="{69565259-45EA-AD47-91E1-45364CFF48C8}" type="presParOf" srcId="{86039090-86AE-014C-B335-12D0EBA72610}" destId="{75C3290A-F4D8-834C-AAF3-2D1E9CAC4354}" srcOrd="0" destOrd="0" presId="urn:microsoft.com/office/officeart/2005/8/layout/vList3"/>
    <dgm:cxn modelId="{B4521339-6D9F-CF4C-B0F1-D7C0E4D3B977}" type="presParOf" srcId="{86039090-86AE-014C-B335-12D0EBA72610}" destId="{6C2A553A-EBE1-2C41-AA14-BC3DC392819F}" srcOrd="1" destOrd="0" presId="urn:microsoft.com/office/officeart/2005/8/layout/vList3"/>
    <dgm:cxn modelId="{93B3FEB7-EDB1-D14A-A25B-9B2F52F5B0FB}" type="presParOf" srcId="{9BF4D8AE-76F3-8541-8D33-DBE9D274361C}" destId="{56A654E8-BA64-3F45-96C4-5955FF375AE5}" srcOrd="1" destOrd="0" presId="urn:microsoft.com/office/officeart/2005/8/layout/vList3"/>
    <dgm:cxn modelId="{EA5344AA-45E1-ED4A-9DB3-46E9B70C485E}" type="presParOf" srcId="{9BF4D8AE-76F3-8541-8D33-DBE9D274361C}" destId="{809033B8-EEC1-2F41-BB29-A60D5E2DCCE0}" srcOrd="2" destOrd="0" presId="urn:microsoft.com/office/officeart/2005/8/layout/vList3"/>
    <dgm:cxn modelId="{EFC3D6CC-C7A7-B74B-9910-CFF47A629583}" type="presParOf" srcId="{809033B8-EEC1-2F41-BB29-A60D5E2DCCE0}" destId="{0225B27B-04BB-0740-86F3-DCAE7DC58CB4}" srcOrd="0" destOrd="0" presId="urn:microsoft.com/office/officeart/2005/8/layout/vList3"/>
    <dgm:cxn modelId="{A06B4686-BB98-3A4A-BEA5-361611F6DC55}" type="presParOf" srcId="{809033B8-EEC1-2F41-BB29-A60D5E2DCCE0}" destId="{F02BDD5B-7769-F345-BA6E-0D35FFCECD6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E836D4-3C97-0644-9099-CD3F5E7B3C09}" type="doc">
      <dgm:prSet loTypeId="urn:microsoft.com/office/officeart/2005/8/layout/vList3" loCatId="" qsTypeId="urn:microsoft.com/office/officeart/2005/8/quickstyle/simple2" qsCatId="simple" csTypeId="urn:microsoft.com/office/officeart/2005/8/colors/accent1_1" csCatId="accent1" phldr="1"/>
      <dgm:spPr/>
      <dgm:t>
        <a:bodyPr/>
        <a:lstStyle/>
        <a:p>
          <a:endParaRPr lang="en-US"/>
        </a:p>
      </dgm:t>
    </dgm:pt>
    <dgm:pt modelId="{137FAF00-18FD-324A-965E-E07DEF42FFE3}">
      <dgm:prSet phldrT="[Text]"/>
      <dgm:spPr/>
      <dgm:t>
        <a:bodyPr/>
        <a:lstStyle/>
        <a:p>
          <a:r>
            <a:rPr lang="en-US" dirty="0"/>
            <a:t>Ease of Interpretation</a:t>
          </a:r>
        </a:p>
      </dgm:t>
    </dgm:pt>
    <dgm:pt modelId="{6503378F-910B-854C-A9DA-D266ECB34FFF}" type="parTrans" cxnId="{CA5FCAC9-4A58-644F-B145-6D40E55C4AEC}">
      <dgm:prSet/>
      <dgm:spPr/>
      <dgm:t>
        <a:bodyPr/>
        <a:lstStyle/>
        <a:p>
          <a:endParaRPr lang="en-US"/>
        </a:p>
      </dgm:t>
    </dgm:pt>
    <dgm:pt modelId="{B37AE3C6-6821-BD40-A344-78823CF78745}" type="sibTrans" cxnId="{CA5FCAC9-4A58-644F-B145-6D40E55C4AEC}">
      <dgm:prSet/>
      <dgm:spPr/>
      <dgm:t>
        <a:bodyPr/>
        <a:lstStyle/>
        <a:p>
          <a:endParaRPr lang="en-US"/>
        </a:p>
      </dgm:t>
    </dgm:pt>
    <dgm:pt modelId="{C614D9BA-63CA-4945-BC9D-C116EAF5CEEB}">
      <dgm:prSet phldrT="[Text]"/>
      <dgm:spPr/>
      <dgm:t>
        <a:bodyPr/>
        <a:lstStyle/>
        <a:p>
          <a:r>
            <a:rPr lang="en-US" dirty="0"/>
            <a:t>Usage Patterns</a:t>
          </a:r>
        </a:p>
      </dgm:t>
    </dgm:pt>
    <dgm:pt modelId="{399175BC-9AC3-BE4A-948C-C4AFE682B731}" type="parTrans" cxnId="{A62A832B-78AA-6644-BD4E-D673C1F7F1F4}">
      <dgm:prSet/>
      <dgm:spPr/>
      <dgm:t>
        <a:bodyPr/>
        <a:lstStyle/>
        <a:p>
          <a:endParaRPr lang="en-US"/>
        </a:p>
      </dgm:t>
    </dgm:pt>
    <dgm:pt modelId="{BC11B2AE-4E2A-7A43-889B-588339959E11}" type="sibTrans" cxnId="{A62A832B-78AA-6644-BD4E-D673C1F7F1F4}">
      <dgm:prSet/>
      <dgm:spPr/>
      <dgm:t>
        <a:bodyPr/>
        <a:lstStyle/>
        <a:p>
          <a:endParaRPr lang="en-US"/>
        </a:p>
      </dgm:t>
    </dgm:pt>
    <dgm:pt modelId="{9BF4D8AE-76F3-8541-8D33-DBE9D274361C}" type="pres">
      <dgm:prSet presAssocID="{FAE836D4-3C97-0644-9099-CD3F5E7B3C09}" presName="linearFlow" presStyleCnt="0">
        <dgm:presLayoutVars>
          <dgm:dir/>
          <dgm:resizeHandles val="exact"/>
        </dgm:presLayoutVars>
      </dgm:prSet>
      <dgm:spPr/>
    </dgm:pt>
    <dgm:pt modelId="{86039090-86AE-014C-B335-12D0EBA72610}" type="pres">
      <dgm:prSet presAssocID="{C614D9BA-63CA-4945-BC9D-C116EAF5CEEB}" presName="composite" presStyleCnt="0"/>
      <dgm:spPr/>
    </dgm:pt>
    <dgm:pt modelId="{75C3290A-F4D8-834C-AAF3-2D1E9CAC4354}" type="pres">
      <dgm:prSet presAssocID="{C614D9BA-63CA-4945-BC9D-C116EAF5CEEB}"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C2A553A-EBE1-2C41-AA14-BC3DC392819F}" type="pres">
      <dgm:prSet presAssocID="{C614D9BA-63CA-4945-BC9D-C116EAF5CEEB}" presName="txShp" presStyleLbl="node1" presStyleIdx="0" presStyleCnt="2">
        <dgm:presLayoutVars>
          <dgm:bulletEnabled val="1"/>
        </dgm:presLayoutVars>
      </dgm:prSet>
      <dgm:spPr/>
    </dgm:pt>
    <dgm:pt modelId="{56A654E8-BA64-3F45-96C4-5955FF375AE5}" type="pres">
      <dgm:prSet presAssocID="{BC11B2AE-4E2A-7A43-889B-588339959E11}" presName="spacing" presStyleCnt="0"/>
      <dgm:spPr/>
    </dgm:pt>
    <dgm:pt modelId="{809033B8-EEC1-2F41-BB29-A60D5E2DCCE0}" type="pres">
      <dgm:prSet presAssocID="{137FAF00-18FD-324A-965E-E07DEF42FFE3}" presName="composite" presStyleCnt="0"/>
      <dgm:spPr/>
    </dgm:pt>
    <dgm:pt modelId="{0225B27B-04BB-0740-86F3-DCAE7DC58CB4}" type="pres">
      <dgm:prSet presAssocID="{137FAF00-18FD-324A-965E-E07DEF42FFE3}"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02BDD5B-7769-F345-BA6E-0D35FFCECD6A}" type="pres">
      <dgm:prSet presAssocID="{137FAF00-18FD-324A-965E-E07DEF42FFE3}" presName="txShp" presStyleLbl="node1" presStyleIdx="1" presStyleCnt="2">
        <dgm:presLayoutVars>
          <dgm:bulletEnabled val="1"/>
        </dgm:presLayoutVars>
      </dgm:prSet>
      <dgm:spPr/>
    </dgm:pt>
  </dgm:ptLst>
  <dgm:cxnLst>
    <dgm:cxn modelId="{1D62DE0A-3B78-B446-BD44-CBDD17184BA8}" type="presOf" srcId="{137FAF00-18FD-324A-965E-E07DEF42FFE3}" destId="{F02BDD5B-7769-F345-BA6E-0D35FFCECD6A}" srcOrd="0" destOrd="0" presId="urn:microsoft.com/office/officeart/2005/8/layout/vList3"/>
    <dgm:cxn modelId="{A62A832B-78AA-6644-BD4E-D673C1F7F1F4}" srcId="{FAE836D4-3C97-0644-9099-CD3F5E7B3C09}" destId="{C614D9BA-63CA-4945-BC9D-C116EAF5CEEB}" srcOrd="0" destOrd="0" parTransId="{399175BC-9AC3-BE4A-948C-C4AFE682B731}" sibTransId="{BC11B2AE-4E2A-7A43-889B-588339959E11}"/>
    <dgm:cxn modelId="{D874C560-9E3C-A84F-9BF7-A7AE2D717566}" type="presOf" srcId="{FAE836D4-3C97-0644-9099-CD3F5E7B3C09}" destId="{9BF4D8AE-76F3-8541-8D33-DBE9D274361C}" srcOrd="0" destOrd="0" presId="urn:microsoft.com/office/officeart/2005/8/layout/vList3"/>
    <dgm:cxn modelId="{CA5FCAC9-4A58-644F-B145-6D40E55C4AEC}" srcId="{FAE836D4-3C97-0644-9099-CD3F5E7B3C09}" destId="{137FAF00-18FD-324A-965E-E07DEF42FFE3}" srcOrd="1" destOrd="0" parTransId="{6503378F-910B-854C-A9DA-D266ECB34FFF}" sibTransId="{B37AE3C6-6821-BD40-A344-78823CF78745}"/>
    <dgm:cxn modelId="{05D443EB-2218-C04C-9B51-16008BE2BA1E}" type="presOf" srcId="{C614D9BA-63CA-4945-BC9D-C116EAF5CEEB}" destId="{6C2A553A-EBE1-2C41-AA14-BC3DC392819F}" srcOrd="0" destOrd="0" presId="urn:microsoft.com/office/officeart/2005/8/layout/vList3"/>
    <dgm:cxn modelId="{4500E6E3-AEF2-CA48-A1F0-475D6DE249B8}" type="presParOf" srcId="{9BF4D8AE-76F3-8541-8D33-DBE9D274361C}" destId="{86039090-86AE-014C-B335-12D0EBA72610}" srcOrd="0" destOrd="0" presId="urn:microsoft.com/office/officeart/2005/8/layout/vList3"/>
    <dgm:cxn modelId="{69565259-45EA-AD47-91E1-45364CFF48C8}" type="presParOf" srcId="{86039090-86AE-014C-B335-12D0EBA72610}" destId="{75C3290A-F4D8-834C-AAF3-2D1E9CAC4354}" srcOrd="0" destOrd="0" presId="urn:microsoft.com/office/officeart/2005/8/layout/vList3"/>
    <dgm:cxn modelId="{B4521339-6D9F-CF4C-B0F1-D7C0E4D3B977}" type="presParOf" srcId="{86039090-86AE-014C-B335-12D0EBA72610}" destId="{6C2A553A-EBE1-2C41-AA14-BC3DC392819F}" srcOrd="1" destOrd="0" presId="urn:microsoft.com/office/officeart/2005/8/layout/vList3"/>
    <dgm:cxn modelId="{93B3FEB7-EDB1-D14A-A25B-9B2F52F5B0FB}" type="presParOf" srcId="{9BF4D8AE-76F3-8541-8D33-DBE9D274361C}" destId="{56A654E8-BA64-3F45-96C4-5955FF375AE5}" srcOrd="1" destOrd="0" presId="urn:microsoft.com/office/officeart/2005/8/layout/vList3"/>
    <dgm:cxn modelId="{EA5344AA-45E1-ED4A-9DB3-46E9B70C485E}" type="presParOf" srcId="{9BF4D8AE-76F3-8541-8D33-DBE9D274361C}" destId="{809033B8-EEC1-2F41-BB29-A60D5E2DCCE0}" srcOrd="2" destOrd="0" presId="urn:microsoft.com/office/officeart/2005/8/layout/vList3"/>
    <dgm:cxn modelId="{EFC3D6CC-C7A7-B74B-9910-CFF47A629583}" type="presParOf" srcId="{809033B8-EEC1-2F41-BB29-A60D5E2DCCE0}" destId="{0225B27B-04BB-0740-86F3-DCAE7DC58CB4}" srcOrd="0" destOrd="0" presId="urn:microsoft.com/office/officeart/2005/8/layout/vList3"/>
    <dgm:cxn modelId="{A06B4686-BB98-3A4A-BEA5-361611F6DC55}" type="presParOf" srcId="{809033B8-EEC1-2F41-BB29-A60D5E2DCCE0}" destId="{F02BDD5B-7769-F345-BA6E-0D35FFCECD6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A553A-EBE1-2C41-AA14-BC3DC392819F}">
      <dsp:nvSpPr>
        <dsp:cNvPr id="0" name=""/>
        <dsp:cNvSpPr/>
      </dsp:nvSpPr>
      <dsp:spPr>
        <a:xfrm rot="10800000">
          <a:off x="1630119" y="1939"/>
          <a:ext cx="4953021" cy="1530217"/>
        </a:xfrm>
        <a:prstGeom prst="homePlat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74783"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Usage Patterns</a:t>
          </a:r>
        </a:p>
      </dsp:txBody>
      <dsp:txXfrm rot="10800000">
        <a:off x="2012673" y="1939"/>
        <a:ext cx="4570467" cy="1530217"/>
      </dsp:txXfrm>
    </dsp:sp>
    <dsp:sp modelId="{75C3290A-F4D8-834C-AAF3-2D1E9CAC4354}">
      <dsp:nvSpPr>
        <dsp:cNvPr id="0" name=""/>
        <dsp:cNvSpPr/>
      </dsp:nvSpPr>
      <dsp:spPr>
        <a:xfrm>
          <a:off x="865011" y="1939"/>
          <a:ext cx="1530217" cy="153021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F02BDD5B-7769-F345-BA6E-0D35FFCECD6A}">
      <dsp:nvSpPr>
        <dsp:cNvPr id="0" name=""/>
        <dsp:cNvSpPr/>
      </dsp:nvSpPr>
      <dsp:spPr>
        <a:xfrm rot="10800000">
          <a:off x="1630119" y="1988937"/>
          <a:ext cx="4953021" cy="1530217"/>
        </a:xfrm>
        <a:prstGeom prst="homePlat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74783"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Ease of Interpretation</a:t>
          </a:r>
        </a:p>
      </dsp:txBody>
      <dsp:txXfrm rot="10800000">
        <a:off x="2012673" y="1988937"/>
        <a:ext cx="4570467" cy="1530217"/>
      </dsp:txXfrm>
    </dsp:sp>
    <dsp:sp modelId="{0225B27B-04BB-0740-86F3-DCAE7DC58CB4}">
      <dsp:nvSpPr>
        <dsp:cNvPr id="0" name=""/>
        <dsp:cNvSpPr/>
      </dsp:nvSpPr>
      <dsp:spPr>
        <a:xfrm>
          <a:off x="865011" y="1988937"/>
          <a:ext cx="1530217" cy="153021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A553A-EBE1-2C41-AA14-BC3DC392819F}">
      <dsp:nvSpPr>
        <dsp:cNvPr id="0" name=""/>
        <dsp:cNvSpPr/>
      </dsp:nvSpPr>
      <dsp:spPr>
        <a:xfrm rot="10800000">
          <a:off x="1599789" y="534"/>
          <a:ext cx="4627418" cy="1736946"/>
        </a:xfrm>
        <a:prstGeom prst="homePlat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5945" tIns="140970" rIns="263144"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Usage Patterns</a:t>
          </a:r>
        </a:p>
      </dsp:txBody>
      <dsp:txXfrm rot="10800000">
        <a:off x="2034025" y="534"/>
        <a:ext cx="4193182" cy="1736946"/>
      </dsp:txXfrm>
    </dsp:sp>
    <dsp:sp modelId="{75C3290A-F4D8-834C-AAF3-2D1E9CAC4354}">
      <dsp:nvSpPr>
        <dsp:cNvPr id="0" name=""/>
        <dsp:cNvSpPr/>
      </dsp:nvSpPr>
      <dsp:spPr>
        <a:xfrm>
          <a:off x="731316" y="534"/>
          <a:ext cx="1736946" cy="173694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F02BDD5B-7769-F345-BA6E-0D35FFCECD6A}">
      <dsp:nvSpPr>
        <dsp:cNvPr id="0" name=""/>
        <dsp:cNvSpPr/>
      </dsp:nvSpPr>
      <dsp:spPr>
        <a:xfrm rot="10800000">
          <a:off x="1599789" y="2255973"/>
          <a:ext cx="4627418" cy="1736946"/>
        </a:xfrm>
        <a:prstGeom prst="homePlat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5945" tIns="140970" rIns="263144"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Ease of Interpretation</a:t>
          </a:r>
        </a:p>
      </dsp:txBody>
      <dsp:txXfrm rot="10800000">
        <a:off x="2034025" y="2255973"/>
        <a:ext cx="4193182" cy="1736946"/>
      </dsp:txXfrm>
    </dsp:sp>
    <dsp:sp modelId="{0225B27B-04BB-0740-86F3-DCAE7DC58CB4}">
      <dsp:nvSpPr>
        <dsp:cNvPr id="0" name=""/>
        <dsp:cNvSpPr/>
      </dsp:nvSpPr>
      <dsp:spPr>
        <a:xfrm>
          <a:off x="731316" y="2255973"/>
          <a:ext cx="1736946" cy="173694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A553A-EBE1-2C41-AA14-BC3DC392819F}">
      <dsp:nvSpPr>
        <dsp:cNvPr id="0" name=""/>
        <dsp:cNvSpPr/>
      </dsp:nvSpPr>
      <dsp:spPr>
        <a:xfrm rot="10800000">
          <a:off x="1615263" y="1329"/>
          <a:ext cx="4833819" cy="1590888"/>
        </a:xfrm>
        <a:prstGeom prst="homePlat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01538" tIns="148590" rIns="277368"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Usage Patterns</a:t>
          </a:r>
        </a:p>
      </dsp:txBody>
      <dsp:txXfrm rot="10800000">
        <a:off x="2012985" y="1329"/>
        <a:ext cx="4436097" cy="1590888"/>
      </dsp:txXfrm>
    </dsp:sp>
    <dsp:sp modelId="{75C3290A-F4D8-834C-AAF3-2D1E9CAC4354}">
      <dsp:nvSpPr>
        <dsp:cNvPr id="0" name=""/>
        <dsp:cNvSpPr/>
      </dsp:nvSpPr>
      <dsp:spPr>
        <a:xfrm>
          <a:off x="819818" y="1329"/>
          <a:ext cx="1590888" cy="159088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F02BDD5B-7769-F345-BA6E-0D35FFCECD6A}">
      <dsp:nvSpPr>
        <dsp:cNvPr id="0" name=""/>
        <dsp:cNvSpPr/>
      </dsp:nvSpPr>
      <dsp:spPr>
        <a:xfrm rot="10800000">
          <a:off x="1615263" y="2067110"/>
          <a:ext cx="4833819" cy="1590888"/>
        </a:xfrm>
        <a:prstGeom prst="homePlat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01538" tIns="148590" rIns="277368"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Ease of Interpretation</a:t>
          </a:r>
        </a:p>
      </dsp:txBody>
      <dsp:txXfrm rot="10800000">
        <a:off x="2012985" y="2067110"/>
        <a:ext cx="4436097" cy="1590888"/>
      </dsp:txXfrm>
    </dsp:sp>
    <dsp:sp modelId="{0225B27B-04BB-0740-86F3-DCAE7DC58CB4}">
      <dsp:nvSpPr>
        <dsp:cNvPr id="0" name=""/>
        <dsp:cNvSpPr/>
      </dsp:nvSpPr>
      <dsp:spPr>
        <a:xfrm>
          <a:off x="819818" y="2067110"/>
          <a:ext cx="1590888" cy="159088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3398A-839D-554D-9F57-B94A50AE0B81}" type="datetimeFigureOut">
              <a:rPr lang="en-US" smtClean="0"/>
              <a:t>6/14/20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2AF0B7-A7A6-C049-9720-22D22E6595AC}" type="slidenum">
              <a:rPr lang="en-US" smtClean="0"/>
              <a:t>‹#›</a:t>
            </a:fld>
            <a:endParaRPr lang="en-US"/>
          </a:p>
        </p:txBody>
      </p:sp>
    </p:spTree>
    <p:extLst>
      <p:ext uri="{BB962C8B-B14F-4D97-AF65-F5344CB8AC3E}">
        <p14:creationId xmlns:p14="http://schemas.microsoft.com/office/powerpoint/2010/main" val="2337858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everybody!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am Daniel </a:t>
            </a:r>
            <a:r>
              <a:rPr lang="en-US" dirty="0" err="1"/>
              <a:t>Khashabi</a:t>
            </a:r>
            <a:r>
              <a:rPr lang="en-US" dirty="0"/>
              <a:t>, from Allen Institute for AI and I am going to give you a short presentation on our ACL work: … </a:t>
            </a:r>
          </a:p>
        </p:txBody>
      </p:sp>
    </p:spTree>
    <p:extLst>
      <p:ext uri="{BB962C8B-B14F-4D97-AF65-F5344CB8AC3E}">
        <p14:creationId xmlns:p14="http://schemas.microsoft.com/office/powerpoint/2010/main" val="383466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better understand the issue of imbalance, in our survey we include questions about techniques that are under-used. Basically we </a:t>
            </a:r>
            <a:r>
              <a:rPr lang="en-US" dirty="0" err="1"/>
              <a:t>wanna</a:t>
            </a:r>
            <a:r>
              <a:rPr lang="en-US" dirty="0"/>
              <a:t> understand whether people knowingly ignore these algorithms, or they just don't know about them. </a:t>
            </a:r>
          </a:p>
          <a:p>
            <a:endParaRPr lang="en-US" dirty="0"/>
          </a:p>
          <a:p>
            <a:r>
              <a:rPr lang="en-US" dirty="0"/>
              <a:t>For example, we ask: </a:t>
            </a:r>
          </a:p>
          <a:p>
            <a:endParaRPr lang="en-US" dirty="0"/>
          </a:p>
          <a:p>
            <a:r>
              <a:rPr lang="en-US" dirty="0"/>
              <a:t>Turns out that: </a:t>
            </a:r>
          </a:p>
          <a:p>
            <a:br>
              <a:rPr lang="en-US" dirty="0"/>
            </a:br>
            <a:r>
              <a:rPr lang="en-US" dirty="0"/>
              <a:t>The point here is that: maybe we have a lack of exposure problem in the field, possibly because these definitions are not included in their academic </a:t>
            </a:r>
            <a:r>
              <a:rPr lang="en-US" dirty="0" err="1"/>
              <a:t>curiculum</a:t>
            </a:r>
            <a:r>
              <a:rPr lang="en-US" dirty="0"/>
              <a:t>. </a:t>
            </a:r>
          </a:p>
        </p:txBody>
      </p:sp>
    </p:spTree>
    <p:extLst>
      <p:ext uri="{BB962C8B-B14F-4D97-AF65-F5344CB8AC3E}">
        <p14:creationId xmlns:p14="http://schemas.microsoft.com/office/powerpoint/2010/main" val="3843384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2AF0B7-A7A6-C049-9720-22D22E6595AC}" type="slidenum">
              <a:rPr lang="en-US" smtClean="0"/>
              <a:t>11</a:t>
            </a:fld>
            <a:endParaRPr lang="en-US"/>
          </a:p>
        </p:txBody>
      </p:sp>
    </p:spTree>
    <p:extLst>
      <p:ext uri="{BB962C8B-B14F-4D97-AF65-F5344CB8AC3E}">
        <p14:creationId xmlns:p14="http://schemas.microsoft.com/office/powerpoint/2010/main" val="1751740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go back to the definition of p-values; and remember that p-values are the most widely used hypothesis testing tool. </a:t>
            </a:r>
          </a:p>
          <a:p>
            <a:r>
              <a:rPr lang="en-US" dirty="0"/>
              <a:t>If you look at the text-book definition of p-value, you'd typically find a paragraph like this. </a:t>
            </a:r>
          </a:p>
          <a:p>
            <a:r>
              <a:rPr lang="en-US" dirty="0"/>
              <a:t>Which looks pretty complex. </a:t>
            </a:r>
          </a:p>
          <a:p>
            <a:r>
              <a:rPr lang="en-US" dirty="0"/>
              <a:t>A natural question is: do people really understand this?</a:t>
            </a:r>
          </a:p>
        </p:txBody>
      </p:sp>
    </p:spTree>
    <p:extLst>
      <p:ext uri="{BB962C8B-B14F-4D97-AF65-F5344CB8AC3E}">
        <p14:creationId xmlns:p14="http://schemas.microsoft.com/office/powerpoint/2010/main" val="2507372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our survey, we include questions to measure this understanding: </a:t>
            </a:r>
          </a:p>
          <a:p>
            <a:endParaRPr lang="en-US" dirty="0"/>
          </a:p>
          <a:p>
            <a:r>
              <a:rPr lang="en-US" dirty="0"/>
              <a:t>First, we ask people whether they think they understand and can interpret p-values?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42AF0B7-A7A6-C049-9720-22D22E6595AC}" type="slidenum">
              <a:rPr lang="en-US" smtClean="0"/>
              <a:t>13</a:t>
            </a:fld>
            <a:endParaRPr lang="en-US"/>
          </a:p>
        </p:txBody>
      </p:sp>
    </p:spTree>
    <p:extLst>
      <p:ext uri="{BB962C8B-B14F-4D97-AF65-F5344CB8AC3E}">
        <p14:creationId xmlns:p14="http://schemas.microsoft.com/office/powerpoint/2010/main" val="3418520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in the 2nd step, we ask them a question that requires interpreting p-values. </a:t>
            </a:r>
          </a:p>
          <a:p>
            <a:endParaRPr lang="en-US" dirty="0"/>
          </a:p>
          <a:p>
            <a:r>
              <a:rPr lang="en-US" dirty="0"/>
              <a:t>Here I am showing the question, </a:t>
            </a:r>
          </a:p>
          <a:p>
            <a:r>
              <a:rPr lang="en-US" dirty="0"/>
              <a:t>Based on this (show) table, it says: (read)</a:t>
            </a:r>
          </a:p>
          <a:p>
            <a:endParaRPr lang="en-US" dirty="0"/>
          </a:p>
          <a:p>
            <a:r>
              <a:rPr lang="en-US" dirty="0"/>
              <a:t>Here are two popular candidates among what was provided. </a:t>
            </a:r>
            <a:br>
              <a:rPr lang="en-US" dirty="0"/>
            </a:br>
            <a:r>
              <a:rPr lang="en-US" dirty="0"/>
              <a:t>Now we don’t have time to go over these candidates; you can check them later on your time. </a:t>
            </a:r>
          </a:p>
          <a:p>
            <a:r>
              <a:rPr lang="en-US" dirty="0"/>
              <a:t>but here is the correct answer and you </a:t>
            </a:r>
          </a:p>
          <a:p>
            <a:r>
              <a:rPr lang="en-US" dirty="0"/>
              <a:t>But the key point I want to tell you here is that: </a:t>
            </a:r>
          </a:p>
          <a:p>
            <a:r>
              <a:rPr lang="en-US" dirty="0"/>
              <a:t> - the popular choice selected by our participants is an incorrect answer. </a:t>
            </a:r>
          </a:p>
          <a:p>
            <a:r>
              <a:rPr lang="en-US" dirty="0"/>
              <a:t> – and only a small (read) </a:t>
            </a:r>
          </a:p>
          <a:p>
            <a:r>
              <a:rPr lang="en-US" dirty="0" err="1"/>
              <a:t>Eventhough</a:t>
            </a:r>
            <a:r>
              <a:rPr lang="en-US" dirty="0"/>
              <a:t> – as we saw in the previous slide --- they were confident about their ability to interpret p-values. </a:t>
            </a:r>
          </a:p>
        </p:txBody>
      </p:sp>
      <p:sp>
        <p:nvSpPr>
          <p:cNvPr id="4" name="Slide Number Placeholder 3"/>
          <p:cNvSpPr>
            <a:spLocks noGrp="1"/>
          </p:cNvSpPr>
          <p:nvPr>
            <p:ph type="sldNum" sz="quarter" idx="5"/>
          </p:nvPr>
        </p:nvSpPr>
        <p:spPr/>
        <p:txBody>
          <a:bodyPr/>
          <a:lstStyle/>
          <a:p>
            <a:fld id="{542AF0B7-A7A6-C049-9720-22D22E6595AC}" type="slidenum">
              <a:rPr lang="en-US" smtClean="0"/>
              <a:t>14</a:t>
            </a:fld>
            <a:endParaRPr lang="en-US"/>
          </a:p>
        </p:txBody>
      </p:sp>
    </p:spTree>
    <p:extLst>
      <p:ext uri="{BB962C8B-B14F-4D97-AF65-F5344CB8AC3E}">
        <p14:creationId xmlns:p14="http://schemas.microsoft.com/office/powerpoint/2010/main" val="1375693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Moreover, there is something interesting about how people misinterpret p-values: most often our participants mistakenly interpret p-values in a Bayesian way. </a:t>
            </a:r>
          </a:p>
          <a:p>
            <a:pPr marL="342900" indent="-342900">
              <a:buFont typeface="Arial" panose="020B0604020202020204" pitchFamily="34" charset="0"/>
              <a:buChar char="•"/>
            </a:pPr>
            <a:r>
              <a:rPr lang="en-US" sz="2400" dirty="0"/>
              <a:t>In other words: we ask them to tell us what this equation here means (show p-value equation), however, they tell us what equation is (show the Bayesian eq.) --- a probably defined over a hypothesis of interest and the definition behind Bayesian hypothesis algorithms. </a:t>
            </a:r>
          </a:p>
          <a:p>
            <a:pPr marL="342900" indent="-342900">
              <a:buFont typeface="Arial" panose="020B0604020202020204" pitchFamily="34" charset="0"/>
              <a:buChar char="•"/>
            </a:pPr>
            <a:r>
              <a:rPr lang="en-US" sz="2400" dirty="0"/>
              <a:t>This may suggest that Bayesian techniques are superior alternatives in terms ease of interpretations. </a:t>
            </a:r>
          </a:p>
          <a:p>
            <a:pPr marL="342900" indent="-342900">
              <a:buFont typeface="Arial" panose="020B0604020202020204" pitchFamily="34" charset="0"/>
              <a:buChar char="•"/>
            </a:pPr>
            <a:endParaRPr lang="en-US" sz="2400" dirty="0"/>
          </a:p>
        </p:txBody>
      </p:sp>
      <p:sp>
        <p:nvSpPr>
          <p:cNvPr id="4" name="Slide Number Placeholder 3"/>
          <p:cNvSpPr>
            <a:spLocks noGrp="1"/>
          </p:cNvSpPr>
          <p:nvPr>
            <p:ph type="sldNum" sz="quarter" idx="5"/>
          </p:nvPr>
        </p:nvSpPr>
        <p:spPr/>
        <p:txBody>
          <a:bodyPr/>
          <a:lstStyle/>
          <a:p>
            <a:fld id="{542AF0B7-A7A6-C049-9720-22D22E6595AC}" type="slidenum">
              <a:rPr lang="en-US" smtClean="0"/>
              <a:t>15</a:t>
            </a:fld>
            <a:endParaRPr lang="en-US"/>
          </a:p>
        </p:txBody>
      </p:sp>
    </p:spTree>
    <p:extLst>
      <p:ext uri="{BB962C8B-B14F-4D97-AF65-F5344CB8AC3E}">
        <p14:creationId xmlns:p14="http://schemas.microsoft.com/office/powerpoint/2010/main" val="3866880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is why we wrote this paper to help people understand the alternatives and provided them with a software to make the Bayesian algorithms more accessible. </a:t>
            </a:r>
          </a:p>
        </p:txBody>
      </p:sp>
      <p:sp>
        <p:nvSpPr>
          <p:cNvPr id="4" name="Slide Number Placeholder 3"/>
          <p:cNvSpPr>
            <a:spLocks noGrp="1"/>
          </p:cNvSpPr>
          <p:nvPr>
            <p:ph type="sldNum" sz="quarter" idx="5"/>
          </p:nvPr>
        </p:nvSpPr>
        <p:spPr/>
        <p:txBody>
          <a:bodyPr/>
          <a:lstStyle/>
          <a:p>
            <a:fld id="{542AF0B7-A7A6-C049-9720-22D22E6595AC}" type="slidenum">
              <a:rPr lang="en-US" smtClean="0"/>
              <a:t>16</a:t>
            </a:fld>
            <a:endParaRPr lang="en-US"/>
          </a:p>
        </p:txBody>
      </p:sp>
    </p:spTree>
    <p:extLst>
      <p:ext uri="{BB962C8B-B14F-4D97-AF65-F5344CB8AC3E}">
        <p14:creationId xmlns:p14="http://schemas.microsoft.com/office/powerpoint/2010/main" val="2079594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but not least: we have created a Python package for </a:t>
            </a:r>
            <a:r>
              <a:rPr lang="en-US" i="1" dirty="0"/>
              <a:t>Bayesian statistical hypothesis assessment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Please give it a try and give us feedback.</a:t>
            </a:r>
          </a:p>
          <a:p>
            <a:endParaRPr lang="en-US" dirty="0"/>
          </a:p>
        </p:txBody>
      </p:sp>
    </p:spTree>
    <p:extLst>
      <p:ext uri="{BB962C8B-B14F-4D97-AF65-F5344CB8AC3E}">
        <p14:creationId xmlns:p14="http://schemas.microsoft.com/office/powerpoint/2010/main" val="3133784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but not least:</a:t>
            </a:r>
            <a:br>
              <a:rPr lang="en-US" dirty="0"/>
            </a:br>
            <a:r>
              <a:rPr lang="en-US" dirty="0"/>
              <a:t>we have created a Python package for </a:t>
            </a:r>
            <a:r>
              <a:rPr lang="en-US" i="1" dirty="0"/>
              <a:t>Bayesian statistical hypothesis assessment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Please give it a try and give us feedback.</a:t>
            </a:r>
          </a:p>
          <a:p>
            <a:endParaRPr lang="en-US" dirty="0"/>
          </a:p>
        </p:txBody>
      </p:sp>
      <p:sp>
        <p:nvSpPr>
          <p:cNvPr id="4" name="Slide Number Placeholder 3"/>
          <p:cNvSpPr>
            <a:spLocks noGrp="1"/>
          </p:cNvSpPr>
          <p:nvPr>
            <p:ph type="sldNum" sz="quarter" idx="5"/>
          </p:nvPr>
        </p:nvSpPr>
        <p:spPr/>
        <p:txBody>
          <a:bodyPr/>
          <a:lstStyle/>
          <a:p>
            <a:fld id="{542AF0B7-A7A6-C049-9720-22D22E6595AC}" type="slidenum">
              <a:rPr lang="en-US" smtClean="0"/>
              <a:t>19</a:t>
            </a:fld>
            <a:endParaRPr lang="en-US"/>
          </a:p>
        </p:txBody>
      </p:sp>
    </p:spTree>
    <p:extLst>
      <p:ext uri="{BB962C8B-B14F-4D97-AF65-F5344CB8AC3E}">
        <p14:creationId xmlns:p14="http://schemas.microsoft.com/office/powerpoint/2010/main" val="1115514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contributions of this work are: </a:t>
            </a:r>
          </a:p>
          <a:p>
            <a:pPr marL="0" lvl="0" indent="0" algn="l" rtl="0">
              <a:spcBef>
                <a:spcPts val="0"/>
              </a:spcBef>
              <a:spcAft>
                <a:spcPts val="0"/>
              </a:spcAft>
              <a:buNone/>
            </a:pPr>
            <a:r>
              <a:rPr lang="en-US" dirty="0"/>
              <a:t> - We review different hypothesis assessment tools and </a:t>
            </a:r>
            <a:r>
              <a:rPr lang="en-US" dirty="0" err="1"/>
              <a:t>proivide</a:t>
            </a:r>
            <a:r>
              <a:rPr lang="en-US" dirty="0"/>
              <a:t> comparisons among them.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To gain a better understanding of how the NLP community is using these algorithms, we quantify the usage trends in two ways: </a:t>
            </a:r>
          </a:p>
          <a:p>
            <a:pPr marL="0" lvl="0" indent="0" algn="l" rtl="0">
              <a:spcBef>
                <a:spcPts val="0"/>
              </a:spcBef>
              <a:spcAft>
                <a:spcPts val="0"/>
              </a:spcAft>
              <a:buNone/>
            </a:pPr>
            <a:r>
              <a:rPr lang="en-US" dirty="0"/>
              <a:t> - We annotated ACL 2018 papers with the testing algorithms that they use. </a:t>
            </a:r>
          </a:p>
          <a:p>
            <a:pPr marL="0" lvl="0" indent="0" algn="l" rtl="0">
              <a:spcBef>
                <a:spcPts val="0"/>
              </a:spcBef>
              <a:spcAft>
                <a:spcPts val="0"/>
              </a:spcAft>
              <a:buNone/>
            </a:pPr>
            <a:r>
              <a:rPr lang="en-US" dirty="0"/>
              <a:t> - We conduct a survey among a randomly selected pool of researchers, to gain intuition about common misinterpretations and misunderstandings among researchers.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finally, we have created a python package to </a:t>
            </a:r>
            <a:r>
              <a:rPr lang="en-US" dirty="0" err="1"/>
              <a:t>fascilitate</a:t>
            </a:r>
            <a:r>
              <a:rPr lang="en-US" dirty="0"/>
              <a:t> access to several cool testing algorithms that are under-used in our community. </a:t>
            </a:r>
          </a:p>
        </p:txBody>
      </p:sp>
    </p:spTree>
    <p:extLst>
      <p:ext uri="{BB962C8B-B14F-4D97-AF65-F5344CB8AC3E}">
        <p14:creationId xmlns:p14="http://schemas.microsoft.com/office/powerpoint/2010/main" val="2748672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Let's start with the </a:t>
            </a:r>
            <a:r>
              <a:rPr lang="en-US" dirty="0" err="1"/>
              <a:t>highlevels</a:t>
            </a:r>
            <a:r>
              <a:rPr lang="en-US" dirty="0"/>
              <a:t>: </a:t>
            </a:r>
            <a:br>
              <a:rPr lang="en-US" dirty="0"/>
            </a:br>
            <a:endParaRPr lang="en-US" dirty="0"/>
          </a:p>
          <a:p>
            <a:pPr marL="171450" lvl="0" indent="-171450" algn="l" rtl="0">
              <a:spcBef>
                <a:spcPts val="0"/>
              </a:spcBef>
              <a:spcAft>
                <a:spcPts val="0"/>
              </a:spcAft>
              <a:buFont typeface="Arial" panose="020B0604020202020204" pitchFamily="34" charset="0"/>
              <a:buChar char="•"/>
            </a:pPr>
            <a:r>
              <a:rPr lang="en-US" dirty="0"/>
              <a:t>First, what is this work about?  … </a:t>
            </a:r>
            <a:br>
              <a:rPr lang="en-US" dirty="0"/>
            </a:br>
            <a:r>
              <a:rPr lang="en-US" dirty="0"/>
              <a:t>	In this work we go over several already-known </a:t>
            </a:r>
            <a:br>
              <a:rPr lang="en-US" dirty="0"/>
            </a:br>
            <a:r>
              <a:rPr lang="en-US" dirty="0"/>
              <a:t>	</a:t>
            </a:r>
          </a:p>
          <a:p>
            <a:pPr marL="171450" lvl="0" indent="-171450" algn="l" rtl="0">
              <a:spcBef>
                <a:spcPts val="0"/>
              </a:spcBef>
              <a:spcAft>
                <a:spcPts val="0"/>
              </a:spcAft>
              <a:buFont typeface="Arial" panose="020B0604020202020204" pitchFamily="34" charset="0"/>
              <a:buChar char="•"/>
            </a:pPr>
            <a:r>
              <a:rPr lang="en-US" dirty="0"/>
              <a:t>What do we mean by a hypothesis? </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Why should … </a:t>
            </a:r>
            <a:br>
              <a:rPr lang="en-US" dirty="0"/>
            </a:br>
            <a:r>
              <a:rPr lang="en-US" dirty="0"/>
              <a:t>	</a:t>
            </a:r>
            <a:r>
              <a:rPr lang="en-US" sz="1200" b="0" i="0" kern="1200" dirty="0">
                <a:solidFill>
                  <a:schemeClr val="tx1"/>
                </a:solidFill>
                <a:effectLst/>
                <a:latin typeface="+mn-lt"/>
                <a:ea typeface="+mn-ea"/>
                <a:cs typeface="+mn-cs"/>
              </a:rPr>
              <a:t>But, as I'll show shortly, the NLP community is not doing a good job at this.</a:t>
            </a:r>
            <a:endParaRPr lang="en-US" dirty="0"/>
          </a:p>
        </p:txBody>
      </p:sp>
    </p:spTree>
    <p:extLst>
      <p:ext uri="{BB962C8B-B14F-4D97-AF65-F5344CB8AC3E}">
        <p14:creationId xmlns:p14="http://schemas.microsoft.com/office/powerpoint/2010/main" val="184773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Here are the 3 key findings in the analysis of the paper: </a:t>
            </a:r>
          </a:p>
          <a:p>
            <a:pPr marL="0" lvl="0" indent="0" algn="l" rtl="0">
              <a:spcBef>
                <a:spcPts val="0"/>
              </a:spcBef>
              <a:spcAft>
                <a:spcPts val="0"/>
              </a:spcAft>
              <a:buNone/>
            </a:pPr>
            <a:r>
              <a:rPr lang="en-US" dirty="0"/>
              <a:t> - We observe that there is Lack of </a:t>
            </a:r>
            <a:r>
              <a:rPr lang="en-US" b="1" dirty="0"/>
              <a:t>awareness</a:t>
            </a:r>
            <a:r>
              <a:rPr lang="en-US" dirty="0"/>
              <a:t> about various algorithms</a:t>
            </a:r>
            <a:br>
              <a:rPr lang="en-US" dirty="0"/>
            </a:br>
            <a:r>
              <a:rPr lang="en-US" dirty="0"/>
              <a:t>	- … resulting in a skewed usage of algorithms; some are overused and some are completely absence</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We show that many of us researchers, have major difficulties in </a:t>
            </a:r>
            <a:r>
              <a:rPr lang="en-US" b="1" dirty="0"/>
              <a:t>interpreting</a:t>
            </a:r>
            <a:r>
              <a:rPr lang="en-US" dirty="0"/>
              <a:t> statistical tools, especially the commonly-use ones. </a:t>
            </a:r>
            <a:endParaRPr lang="en-US" b="1" dirty="0"/>
          </a:p>
          <a:p>
            <a:pPr marL="0" lvl="0" indent="0" algn="l" rtl="0">
              <a:spcBef>
                <a:spcPts val="0"/>
              </a:spcBef>
              <a:spcAft>
                <a:spcPts val="0"/>
              </a:spcAft>
              <a:buNone/>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Finally, we point out several common misleading </a:t>
            </a:r>
            <a:r>
              <a:rPr lang="en-US" b="1" dirty="0"/>
              <a:t>reporting practices </a:t>
            </a:r>
            <a:r>
              <a:rPr lang="en-US" dirty="0"/>
              <a:t>that could result in unintended conclusions. </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08577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our survey, we include two questions to measure this understanding: </a:t>
            </a:r>
          </a:p>
          <a:p>
            <a:endParaRPr lang="en-US" dirty="0"/>
          </a:p>
          <a:p>
            <a:r>
              <a:rPr lang="en-US" dirty="0"/>
              <a:t>First question: we ask people whether they think they understand and can interpret p-values? </a:t>
            </a:r>
          </a:p>
          <a:p>
            <a:endParaRPr lang="en-US" dirty="0"/>
          </a:p>
          <a:p>
            <a:r>
              <a:rPr lang="en-US" dirty="0"/>
              <a:t>2nd question: we ask them a question that requires interpreting p-values. </a:t>
            </a:r>
          </a:p>
          <a:p>
            <a:endParaRPr lang="en-US" dirty="0"/>
          </a:p>
          <a:p>
            <a:endParaRPr lang="en-US" dirty="0"/>
          </a:p>
        </p:txBody>
      </p:sp>
      <p:sp>
        <p:nvSpPr>
          <p:cNvPr id="4" name="Slide Number Placeholder 3"/>
          <p:cNvSpPr>
            <a:spLocks noGrp="1"/>
          </p:cNvSpPr>
          <p:nvPr>
            <p:ph type="sldNum" sz="quarter" idx="5"/>
          </p:nvPr>
        </p:nvSpPr>
        <p:spPr/>
        <p:txBody>
          <a:bodyPr/>
          <a:lstStyle/>
          <a:p>
            <a:fld id="{542AF0B7-A7A6-C049-9720-22D22E6595AC}" type="slidenum">
              <a:rPr lang="en-US" smtClean="0"/>
              <a:t>23</a:t>
            </a:fld>
            <a:endParaRPr lang="en-US"/>
          </a:p>
        </p:txBody>
      </p:sp>
    </p:spTree>
    <p:extLst>
      <p:ext uri="{BB962C8B-B14F-4D97-AF65-F5344CB8AC3E}">
        <p14:creationId xmlns:p14="http://schemas.microsoft.com/office/powerpoint/2010/main" val="179167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dirty="0"/>
              <a:t>Inherently, NHST is not designed to answer such queries about uncertainty of claims/hypotheses. </a:t>
            </a:r>
            <a:br>
              <a:rPr lang="en" dirty="0"/>
            </a:br>
            <a:r>
              <a:rPr lang="en" dirty="0"/>
              <a:t> </a:t>
            </a:r>
            <a:endParaRPr lang="en-US" dirty="0"/>
          </a:p>
        </p:txBody>
      </p:sp>
    </p:spTree>
    <p:extLst>
      <p:ext uri="{BB962C8B-B14F-4D97-AF65-F5344CB8AC3E}">
        <p14:creationId xmlns:p14="http://schemas.microsoft.com/office/powerpoint/2010/main" val="105020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 dirty="0"/>
              <a:t>Let me try to summarize. </a:t>
            </a:r>
          </a:p>
          <a:p>
            <a:endParaRPr lang="en" dirty="0"/>
          </a:p>
          <a:p>
            <a:endParaRPr lang="en-US" dirty="0"/>
          </a:p>
        </p:txBody>
      </p:sp>
    </p:spTree>
    <p:extLst>
      <p:ext uri="{BB962C8B-B14F-4D97-AF65-F5344CB8AC3E}">
        <p14:creationId xmlns:p14="http://schemas.microsoft.com/office/powerpoint/2010/main" val="3484540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fontAlgn="base">
              <a:buNone/>
            </a:pPr>
            <a:r>
              <a:rPr lang="en-US" sz="1100" b="0" i="0" u="none" strike="noStrike" cap="none" dirty="0">
                <a:solidFill>
                  <a:srgbClr val="000000"/>
                </a:solidFill>
                <a:effectLst/>
                <a:latin typeface="Arial"/>
                <a:ea typeface="Arial"/>
                <a:cs typeface="Arial"/>
                <a:sym typeface="Arial"/>
              </a:rPr>
              <a:t>A good portion of NLP research focuses on developing new systems or algorithms to solve certain tasks related to Natural languages. That's why we often find ourselves comparing the performance of multiple systems. Let's consider two systems A and B. And let's assume they have some notion of performance measure </a:t>
            </a:r>
            <a:r>
              <a:rPr lang="en-US" sz="1100" b="0" i="0" u="none" strike="noStrike" cap="none" dirty="0" err="1">
                <a:solidFill>
                  <a:srgbClr val="000000"/>
                </a:solidFill>
                <a:effectLst/>
                <a:latin typeface="Arial"/>
                <a:ea typeface="Arial"/>
                <a:cs typeface="Arial"/>
                <a:sym typeface="Arial"/>
              </a:rPr>
              <a:t>theta_a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theta_b</a:t>
            </a:r>
            <a:r>
              <a:rPr lang="en-US" sz="1100" b="0" i="0" u="none" strike="noStrike" cap="none" dirty="0">
                <a:solidFill>
                  <a:srgbClr val="000000"/>
                </a:solidFill>
                <a:effectLst/>
                <a:latin typeface="Arial"/>
                <a:ea typeface="Arial"/>
                <a:cs typeface="Arial"/>
                <a:sym typeface="Arial"/>
              </a:rPr>
              <a:t>, respectively. Then our goal is to compare </a:t>
            </a:r>
            <a:r>
              <a:rPr lang="en-US" sz="1100" b="0" i="0" u="none" strike="noStrike" cap="none" dirty="0" err="1">
                <a:solidFill>
                  <a:srgbClr val="000000"/>
                </a:solidFill>
                <a:effectLst/>
                <a:latin typeface="Arial"/>
                <a:ea typeface="Arial"/>
                <a:cs typeface="Arial"/>
                <a:sym typeface="Arial"/>
              </a:rPr>
              <a:t>theta_a</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theta_b.Before</a:t>
            </a:r>
            <a:r>
              <a:rPr lang="en-US" sz="1100" b="0" i="0" u="none" strike="noStrike" cap="none" dirty="0">
                <a:solidFill>
                  <a:srgbClr val="000000"/>
                </a:solidFill>
                <a:effectLst/>
                <a:latin typeface="Arial"/>
                <a:ea typeface="Arial"/>
                <a:cs typeface="Arial"/>
                <a:sym typeface="Arial"/>
              </a:rPr>
              <a:t> running any experiments on A and B, we might have some prior belief about </a:t>
            </a:r>
            <a:r>
              <a:rPr lang="en-US" sz="1100" b="0" i="0" u="none" strike="noStrike" cap="none" dirty="0" err="1">
                <a:solidFill>
                  <a:srgbClr val="000000"/>
                </a:solidFill>
                <a:effectLst/>
                <a:latin typeface="Arial"/>
                <a:ea typeface="Arial"/>
                <a:cs typeface="Arial"/>
                <a:sym typeface="Arial"/>
              </a:rPr>
              <a:t>theta_a</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theta_b</a:t>
            </a:r>
            <a:r>
              <a:rPr lang="en-US" sz="1100" b="0" i="0" u="none" strike="noStrike" cap="none" dirty="0">
                <a:solidFill>
                  <a:srgbClr val="000000"/>
                </a:solidFill>
                <a:effectLst/>
                <a:latin typeface="Arial"/>
                <a:ea typeface="Arial"/>
                <a:cs typeface="Arial"/>
                <a:sym typeface="Arial"/>
              </a:rPr>
              <a:t>.  [Click], for example, let's say theta is a measure between [0, 1], and we happen to believe any value in this interval is equally likely. If we are unbiased and fair, we go with identical distributions for </a:t>
            </a:r>
            <a:r>
              <a:rPr lang="en-US" sz="1100" b="0" i="0" u="none" strike="noStrike" cap="none" dirty="0" err="1">
                <a:solidFill>
                  <a:srgbClr val="000000"/>
                </a:solidFill>
                <a:effectLst/>
                <a:latin typeface="Arial"/>
                <a:ea typeface="Arial"/>
                <a:cs typeface="Arial"/>
                <a:sym typeface="Arial"/>
              </a:rPr>
              <a:t>theta_a</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theta_b</a:t>
            </a:r>
            <a:r>
              <a:rPr lang="en-US" sz="1100" b="0" i="0" u="none" strike="noStrike" cap="none" dirty="0">
                <a:solidFill>
                  <a:srgbClr val="000000"/>
                </a:solidFill>
                <a:effectLst/>
                <a:latin typeface="Arial"/>
                <a:ea typeface="Arial"/>
                <a:cs typeface="Arial"/>
                <a:sym typeface="Arial"/>
              </a:rPr>
              <a:t>. [Click].  Since we are more interested in comparison of </a:t>
            </a:r>
            <a:r>
              <a:rPr lang="en-US" sz="1100" b="0" i="0" u="none" strike="noStrike" cap="none" dirty="0" err="1">
                <a:solidFill>
                  <a:srgbClr val="000000"/>
                </a:solidFill>
                <a:effectLst/>
                <a:latin typeface="Arial"/>
                <a:ea typeface="Arial"/>
                <a:cs typeface="Arial"/>
                <a:sym typeface="Arial"/>
              </a:rPr>
              <a:t>theta_a</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theta_b</a:t>
            </a:r>
            <a:r>
              <a:rPr lang="en-US" sz="1100" b="0" i="0" u="none" strike="noStrike" cap="none" dirty="0">
                <a:solidFill>
                  <a:srgbClr val="000000"/>
                </a:solidFill>
                <a:effectLst/>
                <a:latin typeface="Arial"/>
                <a:ea typeface="Arial"/>
                <a:cs typeface="Arial"/>
                <a:sym typeface="Arial"/>
              </a:rPr>
              <a:t>, [Click], Let's look at the distribution of </a:t>
            </a:r>
            <a:r>
              <a:rPr lang="en-US" sz="1100" b="0" i="0" u="none" strike="noStrike" cap="none" dirty="0" err="1">
                <a:solidFill>
                  <a:srgbClr val="000000"/>
                </a:solidFill>
                <a:effectLst/>
                <a:latin typeface="Arial"/>
                <a:ea typeface="Arial"/>
                <a:cs typeface="Arial"/>
                <a:sym typeface="Arial"/>
              </a:rPr>
              <a:t>theta_a</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theta_b</a:t>
            </a:r>
            <a:r>
              <a:rPr lang="en-US" sz="1100" b="0" i="0" u="none" strike="noStrike" cap="none" dirty="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1843569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Since we don't have any direct way of measuring </a:t>
            </a:r>
            <a:r>
              <a:rPr lang="en-US" sz="1100" b="0" i="0" u="none" strike="noStrike" cap="none" dirty="0" err="1">
                <a:solidFill>
                  <a:srgbClr val="000000"/>
                </a:solidFill>
                <a:effectLst/>
                <a:latin typeface="Arial"/>
                <a:ea typeface="Arial"/>
                <a:cs typeface="Arial"/>
                <a:sym typeface="Arial"/>
              </a:rPr>
              <a:t>theta_a</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theta_b</a:t>
            </a:r>
            <a:r>
              <a:rPr lang="en-US" sz="1100" b="0" i="0" u="none" strike="noStrike" cap="none" dirty="0">
                <a:solidFill>
                  <a:srgbClr val="000000"/>
                </a:solidFill>
                <a:effectLst/>
                <a:latin typeface="Arial"/>
                <a:ea typeface="Arial"/>
                <a:cs typeface="Arial"/>
                <a:sym typeface="Arial"/>
              </a:rPr>
              <a:t>, we go about making a dataset, call it D, and then we record the performance of these two systems on D. Let </a:t>
            </a:r>
            <a:r>
              <a:rPr lang="en-US" sz="1100" b="0" i="0" u="none" strike="noStrike" cap="none" dirty="0" err="1">
                <a:solidFill>
                  <a:srgbClr val="000000"/>
                </a:solidFill>
                <a:effectLst/>
                <a:latin typeface="Arial"/>
                <a:ea typeface="Arial"/>
                <a:cs typeface="Arial"/>
                <a:sym typeface="Arial"/>
              </a:rPr>
              <a:t>theta_A_hat</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theta_B_hat</a:t>
            </a:r>
            <a:r>
              <a:rPr lang="en-US" sz="1100" b="0" i="0" u="none" strike="noStrike" cap="none" dirty="0">
                <a:solidFill>
                  <a:srgbClr val="000000"/>
                </a:solidFill>
                <a:effectLst/>
                <a:latin typeface="Arial"/>
                <a:ea typeface="Arial"/>
                <a:cs typeface="Arial"/>
                <a:sym typeface="Arial"/>
              </a:rPr>
              <a:t> show the performances of the systems on D [Click]. [Read the table.]</a:t>
            </a:r>
          </a:p>
        </p:txBody>
      </p:sp>
    </p:spTree>
    <p:extLst>
      <p:ext uri="{BB962C8B-B14F-4D97-AF65-F5344CB8AC3E}">
        <p14:creationId xmlns:p14="http://schemas.microsoft.com/office/powerpoint/2010/main" val="2587267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Now one can use Bayes rule to combine the prior belief with the observations to get a new probability distribution over </a:t>
            </a:r>
            <a:r>
              <a:rPr lang="en-US" sz="1100" b="0" i="0" u="none" strike="noStrike" cap="none" dirty="0" err="1">
                <a:solidFill>
                  <a:srgbClr val="000000"/>
                </a:solidFill>
                <a:effectLst/>
                <a:latin typeface="Arial"/>
                <a:ea typeface="Arial"/>
                <a:cs typeface="Arial"/>
                <a:sym typeface="Arial"/>
              </a:rPr>
              <a:t>theta_a</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theta_b</a:t>
            </a:r>
            <a:r>
              <a:rPr lang="en-US" sz="1100" b="0" i="0" u="none" strike="noStrike" cap="none" dirty="0">
                <a:solidFill>
                  <a:srgbClr val="000000"/>
                </a:solidFill>
                <a:effectLst/>
                <a:latin typeface="Arial"/>
                <a:ea typeface="Arial"/>
                <a:cs typeface="Arial"/>
                <a:sym typeface="Arial"/>
              </a:rPr>
              <a:t> and [click] more importantly on </a:t>
            </a:r>
            <a:r>
              <a:rPr lang="en-US" sz="1100" b="0" i="0" u="none" strike="noStrike" cap="none" dirty="0" err="1">
                <a:solidFill>
                  <a:srgbClr val="000000"/>
                </a:solidFill>
                <a:effectLst/>
                <a:latin typeface="Arial"/>
                <a:ea typeface="Arial"/>
                <a:cs typeface="Arial"/>
                <a:sym typeface="Arial"/>
              </a:rPr>
              <a:t>theta_a</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theta_b</a:t>
            </a:r>
            <a:r>
              <a:rPr lang="en-US" sz="1100" b="0" i="0" u="none" strike="noStrike" cap="none" dirty="0">
                <a:solidFill>
                  <a:srgbClr val="000000"/>
                </a:solidFill>
                <a:effectLst/>
                <a:latin typeface="Arial"/>
                <a:ea typeface="Arial"/>
                <a:cs typeface="Arial"/>
                <a:sym typeface="Arial"/>
              </a:rPr>
              <a:t>. These are called posterior distributions. </a:t>
            </a:r>
          </a:p>
        </p:txBody>
      </p:sp>
    </p:spTree>
    <p:extLst>
      <p:ext uri="{BB962C8B-B14F-4D97-AF65-F5344CB8AC3E}">
        <p14:creationId xmlns:p14="http://schemas.microsoft.com/office/powerpoint/2010/main" val="1578742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One might be interested in a different type of statistics. For example how much the odds of a certain hypothesis changed by observing the observation?</a:t>
            </a:r>
          </a:p>
        </p:txBody>
      </p:sp>
    </p:spTree>
    <p:extLst>
      <p:ext uri="{BB962C8B-B14F-4D97-AF65-F5344CB8AC3E}">
        <p14:creationId xmlns:p14="http://schemas.microsoft.com/office/powerpoint/2010/main" val="169606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This notion is captured on quantity called Bayes factor, and gives another angle to the observations we made.</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537237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Another question we can ask about the observations is to choose a point in the </a:t>
            </a:r>
            <a:r>
              <a:rPr lang="en-US" sz="1100" b="0" i="0" u="none" strike="noStrike" cap="none" dirty="0" err="1">
                <a:solidFill>
                  <a:srgbClr val="000000"/>
                </a:solidFill>
                <a:effectLst/>
                <a:latin typeface="Arial"/>
                <a:ea typeface="Arial"/>
                <a:cs typeface="Arial"/>
                <a:sym typeface="Arial"/>
              </a:rPr>
              <a:t>theta_a</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theta_b</a:t>
            </a:r>
            <a:r>
              <a:rPr lang="en-US" sz="1100" b="0" i="0" u="none" strike="noStrike" cap="none" dirty="0">
                <a:solidFill>
                  <a:srgbClr val="000000"/>
                </a:solidFill>
                <a:effectLst/>
                <a:latin typeface="Arial"/>
                <a:ea typeface="Arial"/>
                <a:cs typeface="Arial"/>
                <a:sym typeface="Arial"/>
              </a:rPr>
              <a:t> axis, and consider a world where that that predicate is true. Then what is probability that my observations would be as extreme as what I observed?</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 lower value would mean the point I choose likely not correct. This quantity is called p-value and definitely one of the most commonly used statistical tool in NLP research as we will see in a few slides later.</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This quantity also has the issue that it only talks about validity of one point in the </a:t>
            </a:r>
            <a:r>
              <a:rPr lang="en-US" sz="1100" b="0" i="0" u="none" strike="noStrike" cap="none" dirty="0" err="1">
                <a:solidFill>
                  <a:srgbClr val="000000"/>
                </a:solidFill>
                <a:effectLst/>
                <a:latin typeface="Arial"/>
                <a:ea typeface="Arial"/>
                <a:cs typeface="Arial"/>
                <a:sym typeface="Arial"/>
              </a:rPr>
              <a:t>theta_a-theta_b</a:t>
            </a:r>
            <a:r>
              <a:rPr lang="en-US" sz="1100" b="0" i="0" u="none" strike="noStrike" cap="none" dirty="0">
                <a:solidFill>
                  <a:srgbClr val="000000"/>
                </a:solidFill>
                <a:effectLst/>
                <a:latin typeface="Arial"/>
                <a:ea typeface="Arial"/>
                <a:cs typeface="Arial"/>
                <a:sym typeface="Arial"/>
              </a:rPr>
              <a:t> axis and for example if in the real world </a:t>
            </a:r>
            <a:r>
              <a:rPr lang="en-US" sz="1100" b="0" i="0" u="none" strike="noStrike" cap="none" dirty="0" err="1">
                <a:solidFill>
                  <a:srgbClr val="000000"/>
                </a:solidFill>
                <a:effectLst/>
                <a:latin typeface="Arial"/>
                <a:ea typeface="Arial"/>
                <a:cs typeface="Arial"/>
                <a:sym typeface="Arial"/>
              </a:rPr>
              <a:t>theta_a</a:t>
            </a:r>
            <a:r>
              <a:rPr lang="en-US" sz="1100" b="0" i="0" u="none" strike="noStrike" cap="none" dirty="0">
                <a:solidFill>
                  <a:srgbClr val="000000"/>
                </a:solidFill>
                <a:effectLst/>
                <a:latin typeface="Arial"/>
                <a:ea typeface="Arial"/>
                <a:cs typeface="Arial"/>
                <a:sym typeface="Arial"/>
              </a:rPr>
              <a:t> was tiny amount higher than </a:t>
            </a:r>
            <a:r>
              <a:rPr lang="en-US" sz="1100" b="0" i="0" u="none" strike="noStrike" cap="none" dirty="0" err="1">
                <a:solidFill>
                  <a:srgbClr val="000000"/>
                </a:solidFill>
                <a:effectLst/>
                <a:latin typeface="Arial"/>
                <a:ea typeface="Arial"/>
                <a:cs typeface="Arial"/>
                <a:sym typeface="Arial"/>
              </a:rPr>
              <a:t>theta_b</a:t>
            </a:r>
            <a:r>
              <a:rPr lang="en-US" sz="1100" b="0" i="0" u="none" strike="noStrike" cap="none" dirty="0">
                <a:solidFill>
                  <a:srgbClr val="000000"/>
                </a:solidFill>
                <a:effectLst/>
                <a:latin typeface="Arial"/>
                <a:ea typeface="Arial"/>
                <a:cs typeface="Arial"/>
                <a:sym typeface="Arial"/>
              </a:rPr>
              <a:t> still this quantity can be high</a:t>
            </a:r>
          </a:p>
        </p:txBody>
      </p:sp>
    </p:spTree>
    <p:extLst>
      <p:ext uri="{BB962C8B-B14F-4D97-AF65-F5344CB8AC3E}">
        <p14:creationId xmlns:p14="http://schemas.microsoft.com/office/powerpoint/2010/main" val="370302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four assessment tool we review in the paper. </a:t>
            </a:r>
          </a:p>
          <a:p>
            <a:r>
              <a:rPr lang="en-US" dirty="0"/>
              <a:t>Read them . . . </a:t>
            </a:r>
          </a:p>
          <a:p>
            <a:r>
              <a:rPr lang="en-US" dirty="0"/>
              <a:t>Later, very briefly I am going to explain these techniques and how they differ. </a:t>
            </a:r>
          </a:p>
          <a:p>
            <a:endParaRPr lang="en-US" dirty="0"/>
          </a:p>
        </p:txBody>
      </p:sp>
      <p:sp>
        <p:nvSpPr>
          <p:cNvPr id="4" name="Slide Number Placeholder 3"/>
          <p:cNvSpPr>
            <a:spLocks noGrp="1"/>
          </p:cNvSpPr>
          <p:nvPr>
            <p:ph type="sldNum" sz="quarter" idx="5"/>
          </p:nvPr>
        </p:nvSpPr>
        <p:spPr/>
        <p:txBody>
          <a:bodyPr/>
          <a:lstStyle/>
          <a:p>
            <a:fld id="{542AF0B7-A7A6-C049-9720-22D22E6595AC}" type="slidenum">
              <a:rPr lang="en-US" smtClean="0"/>
              <a:t>3</a:t>
            </a:fld>
            <a:endParaRPr lang="en-US"/>
          </a:p>
        </p:txBody>
      </p:sp>
    </p:spTree>
    <p:extLst>
      <p:ext uri="{BB962C8B-B14F-4D97-AF65-F5344CB8AC3E}">
        <p14:creationId xmlns:p14="http://schemas.microsoft.com/office/powerpoint/2010/main" val="1023052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To solve that issue, we can slide the point corresponding to the condition of the conditional probability to get validity of different points. The interval in which this probability is higher than some value like 1 or 5 percent is call confidence interval. </a:t>
            </a:r>
          </a:p>
        </p:txBody>
      </p:sp>
    </p:spTree>
    <p:extLst>
      <p:ext uri="{BB962C8B-B14F-4D97-AF65-F5344CB8AC3E}">
        <p14:creationId xmlns:p14="http://schemas.microsoft.com/office/powerpoint/2010/main" val="2397669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f5613325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f561332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statistical tools considered in the paper are the following four (read them)</a:t>
            </a:r>
          </a:p>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The two tools on the left are based on frequentist statistics, while the ones on the right are based on Bayesian inference. </a:t>
            </a:r>
          </a:p>
          <a:p>
            <a:pPr marL="628650" lvl="1"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Two distinct interpretation of probabilities which has resulted in two different schools of thought about decision-making problems. </a:t>
            </a:r>
          </a:p>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A complementary categorization of these tools is based on the nature of the results that they provide</a:t>
            </a:r>
            <a:r>
              <a:rPr lang="en-US" dirty="0"/>
              <a:t>: </a:t>
            </a:r>
          </a:p>
          <a:p>
            <a:pPr marL="628650" lvl="1"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the ones on the top encourage binary decision making, while those on the bottom provide uncertainty around estimates. </a:t>
            </a:r>
            <a:r>
              <a:rPr lang="en-US" dirty="0"/>
              <a:t> </a:t>
            </a:r>
          </a:p>
          <a:p>
            <a:pPr marL="171450" lvl="0" indent="-171450" algn="l" rtl="0">
              <a:spcBef>
                <a:spcPts val="0"/>
              </a:spcBef>
              <a:spcAft>
                <a:spcPts val="0"/>
              </a:spcAft>
            </a:pPr>
            <a:endParaRPr lang="en-US" dirty="0"/>
          </a:p>
          <a:p>
            <a:pPr marL="171450" lvl="0" indent="-171450" algn="l" rtl="0">
              <a:spcBef>
                <a:spcPts val="0"/>
              </a:spcBef>
              <a:spcAft>
                <a:spcPts val="0"/>
              </a:spcAft>
            </a:pPr>
            <a:endParaRPr lang="en-US" dirty="0"/>
          </a:p>
          <a:p>
            <a:pPr marL="0" lvl="0" indent="0" algn="l" rtl="0">
              <a:spcBef>
                <a:spcPts val="0"/>
              </a:spcBef>
              <a:spcAft>
                <a:spcPts val="0"/>
              </a:spcAft>
              <a:buNone/>
            </a:pPr>
            <a:r>
              <a:rPr lang="en-US" dirty="0"/>
              <a:t>For the sake of this presentation, to make the talk more focused, we’re going to focus on the red algorithms, but in our paper we cover all 4 of them. </a:t>
            </a:r>
          </a:p>
          <a:p>
            <a:pPr marL="171450" lvl="0" indent="-171450" algn="l" rtl="0">
              <a:spcBef>
                <a:spcPts val="0"/>
              </a:spcBef>
              <a:spcAft>
                <a:spcPts val="0"/>
              </a:spcAft>
              <a:buFontTx/>
              <a:buChar char="-"/>
            </a:pPr>
            <a:r>
              <a:rPr lang="en-US" dirty="0"/>
              <a:t>NHST, because it’s the most popular choice</a:t>
            </a:r>
          </a:p>
          <a:p>
            <a:pPr marL="171450" lvl="0" indent="-171450" algn="l" rtl="0">
              <a:spcBef>
                <a:spcPts val="0"/>
              </a:spcBef>
              <a:spcAft>
                <a:spcPts val="0"/>
              </a:spcAft>
              <a:buFontTx/>
              <a:buChar char="-"/>
            </a:pPr>
            <a:r>
              <a:rPr lang="en-US" dirty="0"/>
              <a:t>PI, because I believe it’s a useful alternative. </a:t>
            </a:r>
          </a:p>
        </p:txBody>
      </p:sp>
    </p:spTree>
    <p:extLst>
      <p:ext uri="{BB962C8B-B14F-4D97-AF65-F5344CB8AC3E}">
        <p14:creationId xmlns:p14="http://schemas.microsoft.com/office/powerpoint/2010/main" val="2339954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005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We wanted to verify this; so we included a question in our survey. </a:t>
            </a:r>
          </a:p>
          <a:p>
            <a:pPr lvl="1" rtl="0" fontAlgn="base"/>
            <a:r>
              <a:rPr lang="en-US" sz="1100" b="0" i="0" u="none" strike="noStrike" cap="none" dirty="0">
                <a:solidFill>
                  <a:srgbClr val="000000"/>
                </a:solidFill>
                <a:effectLst/>
                <a:latin typeface="Arial"/>
                <a:ea typeface="Arial"/>
                <a:cs typeface="Arial"/>
                <a:sym typeface="Arial"/>
              </a:rPr>
              <a:t>We asked out participants ….</a:t>
            </a:r>
          </a:p>
          <a:p>
            <a:endParaRPr lang="en-US" dirty="0"/>
          </a:p>
        </p:txBody>
      </p:sp>
    </p:spTree>
    <p:extLst>
      <p:ext uri="{BB962C8B-B14F-4D97-AF65-F5344CB8AC3E}">
        <p14:creationId xmlns:p14="http://schemas.microsoft.com/office/powerpoint/2010/main" val="1912920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rtl="0" fontAlgn="base"/>
            <a:r>
              <a:rPr lang="en-US" sz="1100" b="0" i="0" u="none" strike="noStrike" cap="none" dirty="0">
                <a:solidFill>
                  <a:srgbClr val="000000"/>
                </a:solidFill>
                <a:effectLst/>
                <a:latin typeface="Arial"/>
                <a:ea typeface="Arial"/>
                <a:cs typeface="Arial"/>
                <a:sym typeface="Arial"/>
              </a:rPr>
              <a:t>There are many issues related to how we report results. But the key point that I </a:t>
            </a:r>
            <a:r>
              <a:rPr lang="en-US" sz="1100" b="0" i="0" u="none" strike="noStrike" cap="none" dirty="0" err="1">
                <a:solidFill>
                  <a:srgbClr val="000000"/>
                </a:solidFill>
                <a:effectLst/>
                <a:latin typeface="Arial"/>
                <a:ea typeface="Arial"/>
                <a:cs typeface="Arial"/>
                <a:sym typeface="Arial"/>
              </a:rPr>
              <a:t>wanna</a:t>
            </a:r>
            <a:r>
              <a:rPr lang="en-US" sz="1100" b="0" i="0" u="none" strike="noStrike" cap="none" dirty="0">
                <a:solidFill>
                  <a:srgbClr val="000000"/>
                </a:solidFill>
                <a:effectLst/>
                <a:latin typeface="Arial"/>
                <a:ea typeface="Arial"/>
                <a:cs typeface="Arial"/>
                <a:sym typeface="Arial"/>
              </a:rPr>
              <a:t> highlight here is: how we use the term: "significant" in our papers.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Almost any NLP paper contains this term in one form or another.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And often such phrasings appear in key parts of papers like their abstracts. </a:t>
            </a:r>
          </a:p>
          <a:p>
            <a:pPr lvl="1" rtl="0" fontAlgn="base"/>
            <a:endParaRPr lang="en-US" dirty="0"/>
          </a:p>
        </p:txBody>
      </p:sp>
    </p:spTree>
    <p:extLst>
      <p:ext uri="{BB962C8B-B14F-4D97-AF65-F5344CB8AC3E}">
        <p14:creationId xmlns:p14="http://schemas.microsoft.com/office/powerpoint/2010/main" val="2790444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that we're highlighting is the </a:t>
            </a:r>
            <a:r>
              <a:rPr lang="en-US" dirty="0" err="1"/>
              <a:t>ambigutiy</a:t>
            </a:r>
            <a:r>
              <a:rPr lang="en-US" dirty="0"/>
              <a:t> problem cased by our bad phrasings. </a:t>
            </a:r>
          </a:p>
          <a:p>
            <a:r>
              <a:rPr lang="en-US" dirty="0"/>
              <a:t>I use "significant"; you use "significant"; our interpretations are not always compatible. </a:t>
            </a:r>
          </a:p>
          <a:p>
            <a:endParaRPr lang="en-US" dirty="0"/>
          </a:p>
          <a:p>
            <a:r>
              <a:rPr lang="en-US" dirty="0"/>
              <a:t>Just to make it more concrete; suppose you red this phrase in an </a:t>
            </a:r>
            <a:r>
              <a:rPr lang="en-US" dirty="0" err="1"/>
              <a:t>absract</a:t>
            </a:r>
            <a:r>
              <a:rPr lang="en-US" dirty="0"/>
              <a:t>: </a:t>
            </a:r>
          </a:p>
          <a:p>
            <a:endParaRPr lang="en-US" dirty="0"/>
          </a:p>
          <a:p>
            <a:endParaRPr lang="en-US" dirty="0"/>
          </a:p>
          <a:p>
            <a:r>
              <a:rPr lang="en-US" dirty="0"/>
              <a:t>which confirms that there is an ambiguity </a:t>
            </a:r>
            <a:r>
              <a:rPr lang="en-US" dirty="0" err="1"/>
              <a:t>proble</a:t>
            </a:r>
            <a:r>
              <a:rPr lang="en-US" dirty="0"/>
              <a:t>. </a:t>
            </a:r>
          </a:p>
        </p:txBody>
      </p:sp>
      <p:sp>
        <p:nvSpPr>
          <p:cNvPr id="4" name="Slide Number Placeholder 3"/>
          <p:cNvSpPr>
            <a:spLocks noGrp="1"/>
          </p:cNvSpPr>
          <p:nvPr>
            <p:ph type="sldNum" sz="quarter" idx="5"/>
          </p:nvPr>
        </p:nvSpPr>
        <p:spPr/>
        <p:txBody>
          <a:bodyPr/>
          <a:lstStyle/>
          <a:p>
            <a:fld id="{542AF0B7-A7A6-C049-9720-22D22E6595AC}" type="slidenum">
              <a:rPr lang="en-US" smtClean="0"/>
              <a:t>38</a:t>
            </a:fld>
            <a:endParaRPr lang="en-US"/>
          </a:p>
        </p:txBody>
      </p:sp>
    </p:spTree>
    <p:extLst>
      <p:ext uri="{BB962C8B-B14F-4D97-AF65-F5344CB8AC3E}">
        <p14:creationId xmlns:p14="http://schemas.microsoft.com/office/powerpoint/2010/main" val="245833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ambiguity problem, we have a very simple suggestion for you: </a:t>
            </a:r>
          </a:p>
          <a:p>
            <a:endParaRPr lang="en-US" dirty="0"/>
          </a:p>
        </p:txBody>
      </p:sp>
      <p:sp>
        <p:nvSpPr>
          <p:cNvPr id="4" name="Slide Number Placeholder 3"/>
          <p:cNvSpPr>
            <a:spLocks noGrp="1"/>
          </p:cNvSpPr>
          <p:nvPr>
            <p:ph type="sldNum" sz="quarter" idx="5"/>
          </p:nvPr>
        </p:nvSpPr>
        <p:spPr/>
        <p:txBody>
          <a:bodyPr/>
          <a:lstStyle/>
          <a:p>
            <a:fld id="{542AF0B7-A7A6-C049-9720-22D22E6595AC}" type="slidenum">
              <a:rPr lang="en-US" smtClean="0"/>
              <a:t>39</a:t>
            </a:fld>
            <a:endParaRPr lang="en-US"/>
          </a:p>
        </p:txBody>
      </p:sp>
    </p:spTree>
    <p:extLst>
      <p:ext uri="{BB962C8B-B14F-4D97-AF65-F5344CB8AC3E}">
        <p14:creationId xmlns:p14="http://schemas.microsoft.com/office/powerpoint/2010/main" val="1377503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What are the contributions in this work? </a:t>
            </a:r>
          </a:p>
          <a:p>
            <a:pPr marL="0" lvl="0" indent="0" algn="l" rtl="0">
              <a:spcBef>
                <a:spcPts val="0"/>
              </a:spcBef>
              <a:spcAft>
                <a:spcPts val="0"/>
              </a:spcAft>
              <a:buNone/>
            </a:pPr>
            <a:endParaRPr lang="en-US" dirty="0"/>
          </a:p>
          <a:p>
            <a:pPr marL="171450" lvl="0" indent="-171450" algn="l" rtl="0">
              <a:spcBef>
                <a:spcPts val="0"/>
              </a:spcBef>
              <a:spcAft>
                <a:spcPts val="0"/>
              </a:spcAft>
              <a:buFontTx/>
              <a:buChar char="-"/>
            </a:pPr>
            <a:r>
              <a:rPr lang="en-US" dirty="0"/>
              <a:t>To gain a better understanding of how NLP community is using hypothesis testing, we did a bunch of quantitative analysis: </a:t>
            </a:r>
          </a:p>
          <a:p>
            <a:pPr marL="628650" lvl="1" indent="-171450" algn="l" rtl="0">
              <a:spcBef>
                <a:spcPts val="0"/>
              </a:spcBef>
              <a:spcAft>
                <a:spcPts val="0"/>
              </a:spcAft>
              <a:buFontTx/>
              <a:buChar char="-"/>
            </a:pPr>
            <a:r>
              <a:rPr lang="en-US" dirty="0"/>
              <a:t>We annotated ACL 2018 papers with the testing algorithms that they use. </a:t>
            </a:r>
          </a:p>
          <a:p>
            <a:pPr marL="628650" lvl="1" indent="-171450" algn="l" rtl="0">
              <a:spcBef>
                <a:spcPts val="0"/>
              </a:spcBef>
              <a:spcAft>
                <a:spcPts val="0"/>
              </a:spcAft>
              <a:buFontTx/>
              <a:buChar char="-"/>
            </a:pPr>
            <a:r>
              <a:rPr lang="en-US" dirty="0"/>
              <a:t>We conducted a survey among a randomly selected pool of researchers, to gain intuition about common misinterpretations and misunderstandings among researchers.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observed that: </a:t>
            </a:r>
          </a:p>
          <a:p>
            <a:pPr marL="0" lvl="0" indent="0" algn="l" rtl="0">
              <a:spcBef>
                <a:spcPts val="0"/>
              </a:spcBef>
              <a:spcAft>
                <a:spcPts val="0"/>
              </a:spcAft>
              <a:buNone/>
            </a:pPr>
            <a:r>
              <a:rPr lang="en-US" dirty="0"/>
              <a:t> - there is Lack of </a:t>
            </a:r>
            <a:r>
              <a:rPr lang="en-US" b="1" dirty="0"/>
              <a:t>awareness</a:t>
            </a:r>
            <a:r>
              <a:rPr lang="en-US" dirty="0"/>
              <a:t> about various algorithms … resulting in a skewed usage of the tools; some are overused and some are completely absence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We showed that many of us researchers, have major difficulties in </a:t>
            </a:r>
            <a:r>
              <a:rPr lang="en-US" b="1" dirty="0"/>
              <a:t>interpreting</a:t>
            </a:r>
            <a:r>
              <a:rPr lang="en-US" dirty="0"/>
              <a:t> statistical tools, especially the commonly-use ones.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we pointed out several common misleading </a:t>
            </a:r>
            <a:r>
              <a:rPr lang="en-US" b="1" dirty="0"/>
              <a:t>reporting practices, </a:t>
            </a:r>
            <a:r>
              <a:rPr lang="en-US" dirty="0"/>
              <a:t>resulting in unintended conclusions.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finally, we have created a python package for the community, to </a:t>
            </a:r>
            <a:r>
              <a:rPr lang="en-US" dirty="0" err="1"/>
              <a:t>fascilitate</a:t>
            </a:r>
            <a:r>
              <a:rPr lang="en-US" dirty="0"/>
              <a:t> access to several cool testing algorithms that are under-used &amp; but have benefits over the over-used ones. </a:t>
            </a:r>
          </a:p>
        </p:txBody>
      </p:sp>
    </p:spTree>
    <p:extLst>
      <p:ext uri="{BB962C8B-B14F-4D97-AF65-F5344CB8AC3E}">
        <p14:creationId xmlns:p14="http://schemas.microsoft.com/office/powerpoint/2010/main" val="505325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A good portion of NLP research focuses on developing new systems. That's why we often find ourselves comparing the performance of systems. </a:t>
            </a:r>
          </a:p>
          <a:p>
            <a:pPr rtl="0" fontAlgn="base"/>
            <a:endParaRPr lang="en-US" sz="1100" b="0" i="0" u="none" strike="noStrike" cap="none" dirty="0">
              <a:solidFill>
                <a:srgbClr val="000000"/>
              </a:solidFill>
              <a:effectLst/>
              <a:latin typeface="Arial"/>
              <a:ea typeface="Arial"/>
              <a:cs typeface="Arial"/>
              <a:sym typeface="Arial"/>
            </a:endParaRPr>
          </a:p>
          <a:p>
            <a:pPr rtl="0" fontAlgn="base"/>
            <a:r>
              <a:rPr lang="en-US" sz="1100" b="0" i="0" u="none" strike="noStrike" cap="none" dirty="0">
                <a:solidFill>
                  <a:srgbClr val="000000"/>
                </a:solidFill>
                <a:effectLst/>
                <a:latin typeface="Arial"/>
                <a:ea typeface="Arial"/>
                <a:cs typeface="Arial"/>
                <a:sym typeface="Arial"/>
              </a:rPr>
              <a:t>Here is an example of such comparison, taken from an actual NLP paper.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Based on an experiment done on a dataset, we have empirical performance estimates for two system A and B. </a:t>
            </a:r>
          </a:p>
          <a:p>
            <a:pPr rtl="0" fontAlgn="base"/>
            <a:r>
              <a:rPr lang="en-US" sz="1100" b="0" i="0" u="none" strike="noStrike" cap="none" dirty="0">
                <a:solidFill>
                  <a:srgbClr val="000000"/>
                </a:solidFill>
                <a:effectLst/>
                <a:latin typeface="Arial"/>
                <a:ea typeface="Arial"/>
                <a:cs typeface="Arial"/>
                <a:sym typeface="Arial"/>
              </a:rPr>
              <a:t>It is important to notice that these empirical values are noisy, partly because they’re done on limited samples. </a:t>
            </a:r>
          </a:p>
          <a:p>
            <a:pPr rtl="0" fontAlgn="base"/>
            <a:r>
              <a:rPr lang="en-US" sz="1100" b="0" i="0" u="none" strike="noStrike" cap="none" dirty="0">
                <a:solidFill>
                  <a:srgbClr val="000000"/>
                </a:solidFill>
                <a:effectLst/>
                <a:latin typeface="Arial"/>
                <a:ea typeface="Arial"/>
                <a:cs typeface="Arial"/>
                <a:sym typeface="Arial"/>
              </a:rPr>
              <a:t>As a result, what we're actually interested in is the inherent measures of accuracy, a notion that is not directly observed. </a:t>
            </a:r>
          </a:p>
          <a:p>
            <a:pPr rtl="0" fontAlgn="base"/>
            <a:endParaRPr lang="en-US" sz="1100" b="0" i="0" u="none" strike="noStrike" cap="none" dirty="0">
              <a:solidFill>
                <a:srgbClr val="000000"/>
              </a:solidFill>
              <a:effectLst/>
              <a:latin typeface="Arial"/>
              <a:ea typeface="Arial"/>
              <a:cs typeface="Arial"/>
              <a:sym typeface="Arial"/>
            </a:endParaRPr>
          </a:p>
          <a:p>
            <a:pPr rtl="0" fontAlgn="base"/>
            <a:r>
              <a:rPr lang="en-US" sz="1100" b="0" i="0" u="none" strike="noStrike" cap="none" dirty="0">
                <a:solidFill>
                  <a:srgbClr val="000000"/>
                </a:solidFill>
                <a:effectLst/>
                <a:latin typeface="Arial"/>
                <a:ea typeface="Arial"/>
                <a:cs typeface="Arial"/>
                <a:sym typeface="Arial"/>
              </a:rPr>
              <a:t>So based on our observed values, we'd hypothesize about inherent metrics: </a:t>
            </a:r>
          </a:p>
          <a:p>
            <a:pPr rtl="0" fontAlgn="base"/>
            <a:r>
              <a:rPr lang="en-US" sz="1100" b="0" i="0" u="none" strike="noStrike" cap="none" dirty="0">
                <a:solidFill>
                  <a:srgbClr val="000000"/>
                </a:solidFill>
                <a:effectLst/>
                <a:latin typeface="Arial"/>
                <a:ea typeface="Arial"/>
                <a:cs typeface="Arial"/>
                <a:sym typeface="Arial"/>
              </a:rPr>
              <a:t>A hypothesis could be: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 </a:t>
            </a:r>
          </a:p>
          <a:p>
            <a:pPr rtl="0" fontAlgn="base"/>
            <a:r>
              <a:rPr lang="en-US" sz="1100" b="0" i="0" u="none" strike="noStrike" cap="none" dirty="0">
                <a:solidFill>
                  <a:srgbClr val="000000"/>
                </a:solidFill>
                <a:effectLst/>
                <a:latin typeface="Arial"/>
                <a:ea typeface="Arial"/>
                <a:cs typeface="Arial"/>
                <a:sym typeface="Arial"/>
              </a:rPr>
              <a:t>- ….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just to emphasize the  point, when forming a hypothesis, we’re talking about the inherent, unobserved attributes of the systems. </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Now the question is: how would you go about assessing any of these hypotheses. </a:t>
            </a:r>
          </a:p>
        </p:txBody>
      </p:sp>
      <p:sp>
        <p:nvSpPr>
          <p:cNvPr id="4" name="Slide Number Placeholder 3"/>
          <p:cNvSpPr>
            <a:spLocks noGrp="1"/>
          </p:cNvSpPr>
          <p:nvPr>
            <p:ph type="sldNum" sz="quarter" idx="5"/>
          </p:nvPr>
        </p:nvSpPr>
        <p:spPr/>
        <p:txBody>
          <a:bodyPr/>
          <a:lstStyle/>
          <a:p>
            <a:fld id="{542AF0B7-A7A6-C049-9720-22D22E6595AC}" type="slidenum">
              <a:rPr lang="en-US" smtClean="0"/>
              <a:t>5</a:t>
            </a:fld>
            <a:endParaRPr lang="en-US"/>
          </a:p>
        </p:txBody>
      </p:sp>
    </p:spTree>
    <p:extLst>
      <p:ext uri="{BB962C8B-B14F-4D97-AF65-F5344CB8AC3E}">
        <p14:creationId xmlns:p14="http://schemas.microsoft.com/office/powerpoint/2010/main" val="2930489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giving a super high-level description of the algorithms we considered in the work: </a:t>
            </a:r>
            <a:br>
              <a:rPr lang="en-US" dirty="0"/>
            </a:br>
            <a:endParaRPr lang="en-US" dirty="0"/>
          </a:p>
          <a:p>
            <a:r>
              <a:rPr lang="en-US" dirty="0"/>
              <a:t>Let’s start with the left-most two algorithms.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Suppose I want to assess a hypothesis H. </a:t>
            </a:r>
            <a:br>
              <a:rPr lang="en-US" dirty="0"/>
            </a:br>
            <a:r>
              <a:rPr lang="en-US" dirty="0"/>
              <a:t>The two algorithms on the left share an underlying inference principle. </a:t>
            </a:r>
          </a:p>
          <a:p>
            <a:pPr marL="171450" indent="-171450">
              <a:buFont typeface="Arial" panose="020B0604020202020204" pitchFamily="34" charset="0"/>
              <a:buChar char="•"/>
            </a:pPr>
            <a:r>
              <a:rPr lang="en-US" dirty="0"/>
              <a:t>Here is the idea: let's assume that the opposite is true; if that's the case, if we were to repeat the experiment, what is the likelihood of making observation that is at least as extreme as our current observations. </a:t>
            </a:r>
          </a:p>
          <a:p>
            <a:pPr marL="171450" indent="-171450">
              <a:buFont typeface="Arial" panose="020B0604020202020204" pitchFamily="34" charset="0"/>
              <a:buChar char="•"/>
            </a:pPr>
            <a:r>
              <a:rPr lang="en-US" dirty="0"/>
              <a:t>In the context of our NLP example, “extremeness” refers to the accuracy gap between the two systems. </a:t>
            </a:r>
          </a:p>
          <a:p>
            <a:pPr marL="171450" indent="-171450">
              <a:buFont typeface="Arial" panose="020B0604020202020204" pitchFamily="34" charset="0"/>
              <a:buChar char="•"/>
            </a:pPr>
            <a:r>
              <a:rPr lang="en-US" dirty="0"/>
              <a:t>To show this in terms of equations, here how it would look like: </a:t>
            </a:r>
          </a:p>
          <a:p>
            <a:pPr marL="171450" indent="-171450">
              <a:buFont typeface="Arial" panose="020B0604020202020204" pitchFamily="34" charset="0"/>
              <a:buChar char="•"/>
            </a:pPr>
            <a:r>
              <a:rPr lang="en-US" dirty="0"/>
              <a:t>This definition is so important that we have a name for it: it's called p-value and it is also used in computation of confidence intervals. </a:t>
            </a:r>
          </a:p>
        </p:txBody>
      </p:sp>
      <p:sp>
        <p:nvSpPr>
          <p:cNvPr id="4" name="Slide Number Placeholder 3"/>
          <p:cNvSpPr>
            <a:spLocks noGrp="1"/>
          </p:cNvSpPr>
          <p:nvPr>
            <p:ph type="sldNum" sz="quarter" idx="5"/>
          </p:nvPr>
        </p:nvSpPr>
        <p:spPr/>
        <p:txBody>
          <a:bodyPr/>
          <a:lstStyle/>
          <a:p>
            <a:fld id="{542AF0B7-A7A6-C049-9720-22D22E6595AC}" type="slidenum">
              <a:rPr lang="en-US" smtClean="0"/>
              <a:t>6</a:t>
            </a:fld>
            <a:endParaRPr lang="en-US"/>
          </a:p>
        </p:txBody>
      </p:sp>
    </p:spTree>
    <p:extLst>
      <p:ext uri="{BB962C8B-B14F-4D97-AF65-F5344CB8AC3E}">
        <p14:creationId xmlns:p14="http://schemas.microsoft.com/office/powerpoint/2010/main" val="1322219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other two algorithms: </a:t>
            </a:r>
          </a:p>
          <a:p>
            <a:endParaRPr lang="en-US" dirty="0"/>
          </a:p>
          <a:p>
            <a:endParaRPr lang="en-US" dirty="0"/>
          </a:p>
          <a:p>
            <a:r>
              <a:rPr lang="en-US" dirty="0"/>
              <a:t>Not surprisingly, since these algorithms use the Bayesian principle, we call them Bayesian assessment algorithms. </a:t>
            </a:r>
          </a:p>
          <a:p>
            <a:r>
              <a:rPr lang="en-US" dirty="0"/>
              <a:t>This is in contrast with other group of tests on the left that use Frequentist inference principles. </a:t>
            </a:r>
          </a:p>
        </p:txBody>
      </p:sp>
      <p:sp>
        <p:nvSpPr>
          <p:cNvPr id="4" name="Slide Number Placeholder 3"/>
          <p:cNvSpPr>
            <a:spLocks noGrp="1"/>
          </p:cNvSpPr>
          <p:nvPr>
            <p:ph type="sldNum" sz="quarter" idx="5"/>
          </p:nvPr>
        </p:nvSpPr>
        <p:spPr/>
        <p:txBody>
          <a:bodyPr/>
          <a:lstStyle/>
          <a:p>
            <a:fld id="{542AF0B7-A7A6-C049-9720-22D22E6595AC}" type="slidenum">
              <a:rPr lang="en-US" smtClean="0"/>
              <a:t>7</a:t>
            </a:fld>
            <a:endParaRPr lang="en-US"/>
          </a:p>
        </p:txBody>
      </p:sp>
    </p:spTree>
    <p:extLst>
      <p:ext uri="{BB962C8B-B14F-4D97-AF65-F5344CB8AC3E}">
        <p14:creationId xmlns:p14="http://schemas.microsoft.com/office/powerpoint/2010/main" val="2079879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some high-level notions of the algorithms, let's look at two issues related to their usage. </a:t>
            </a:r>
          </a:p>
          <a:p>
            <a:r>
              <a:rPr lang="en-US" dirty="0"/>
              <a:t>Due to the limited time of this presentation, I am showing only two aspects to these algorithms. </a:t>
            </a:r>
          </a:p>
          <a:p>
            <a:r>
              <a:rPr lang="en-US" dirty="0"/>
              <a:t>You can find more comparisons in the paper. </a:t>
            </a:r>
          </a:p>
          <a:p>
            <a:r>
              <a:rPr lang="en-US" dirty="0"/>
              <a:t>Let’s start with the usage patterns: </a:t>
            </a:r>
          </a:p>
        </p:txBody>
      </p:sp>
      <p:sp>
        <p:nvSpPr>
          <p:cNvPr id="4" name="Slide Number Placeholder 3"/>
          <p:cNvSpPr>
            <a:spLocks noGrp="1"/>
          </p:cNvSpPr>
          <p:nvPr>
            <p:ph type="sldNum" sz="quarter" idx="5"/>
          </p:nvPr>
        </p:nvSpPr>
        <p:spPr/>
        <p:txBody>
          <a:bodyPr/>
          <a:lstStyle/>
          <a:p>
            <a:fld id="{542AF0B7-A7A6-C049-9720-22D22E6595AC}" type="slidenum">
              <a:rPr lang="en-US" smtClean="0"/>
              <a:t>8</a:t>
            </a:fld>
            <a:endParaRPr lang="en-US"/>
          </a:p>
        </p:txBody>
      </p:sp>
    </p:spTree>
    <p:extLst>
      <p:ext uri="{BB962C8B-B14F-4D97-AF65-F5344CB8AC3E}">
        <p14:creationId xmlns:p14="http://schemas.microsoft.com/office/powerpoint/2010/main" val="274156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To better understand the common practices in the field, we went through ACL'18 papers and counted how many times each of these statistical assessment tools are used. </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this shows ... </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lvl="0"/>
            <a:endParaRPr lang="en-US" sz="1100" b="0" i="0" u="none" strike="noStrike" cap="none" dirty="0">
              <a:solidFill>
                <a:srgbClr val="000000"/>
              </a:solidFill>
              <a:effectLst/>
              <a:latin typeface="Arial"/>
              <a:ea typeface="Arial"/>
              <a:cs typeface="Arial"/>
              <a:sym typeface="Arial"/>
            </a:endParaRPr>
          </a:p>
          <a:p>
            <a:r>
              <a:rPr lang="en-US" dirty="0"/>
              <a:t>Now the question is what is the reason behind this imbalanced usage of the statistical tools; </a:t>
            </a:r>
          </a:p>
          <a:p>
            <a:pPr lvl="1"/>
            <a:r>
              <a:rPr lang="en-US" sz="1100" b="0" i="0" u="none" strike="noStrike" cap="none" dirty="0">
                <a:solidFill>
                  <a:srgbClr val="000000"/>
                </a:solidFill>
                <a:effectLst/>
                <a:latin typeface="Arial"/>
                <a:ea typeface="Arial"/>
                <a:cs typeface="Arial"/>
                <a:sym typeface="Arial"/>
              </a:rPr>
              <a:t>Is this an informed decision to behave this way? </a:t>
            </a:r>
          </a:p>
          <a:p>
            <a:pPr lvl="1"/>
            <a:r>
              <a:rPr lang="en-US" sz="1100" b="0" i="0" u="none" strike="noStrike" cap="none" dirty="0">
                <a:solidFill>
                  <a:srgbClr val="000000"/>
                </a:solidFill>
                <a:effectLst/>
                <a:latin typeface="Arial"/>
                <a:ea typeface="Arial"/>
                <a:cs typeface="Arial"/>
                <a:sym typeface="Arial"/>
              </a:rPr>
              <a:t>Or it is </a:t>
            </a:r>
            <a:r>
              <a:rPr lang="en-US" sz="1100" b="0" i="0" u="none" strike="noStrike" cap="none" dirty="0" err="1">
                <a:solidFill>
                  <a:srgbClr val="000000"/>
                </a:solidFill>
                <a:effectLst/>
                <a:latin typeface="Arial"/>
                <a:ea typeface="Arial"/>
                <a:cs typeface="Arial"/>
                <a:sym typeface="Arial"/>
              </a:rPr>
              <a:t>sth</a:t>
            </a:r>
            <a:r>
              <a:rPr lang="en-US" sz="1100" b="0" i="0" u="none" strike="noStrike" cap="none" dirty="0">
                <a:solidFill>
                  <a:srgbClr val="000000"/>
                </a:solidFill>
                <a:effectLst/>
                <a:latin typeface="Arial"/>
                <a:ea typeface="Arial"/>
                <a:cs typeface="Arial"/>
                <a:sym typeface="Arial"/>
              </a:rPr>
              <a:t> something else. </a:t>
            </a:r>
          </a:p>
        </p:txBody>
      </p:sp>
    </p:spTree>
    <p:extLst>
      <p:ext uri="{BB962C8B-B14F-4D97-AF65-F5344CB8AC3E}">
        <p14:creationId xmlns:p14="http://schemas.microsoft.com/office/powerpoint/2010/main" val="329248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7607AE-83DF-F946-B923-6E5DDEF8E218}"/>
              </a:ext>
            </a:extLst>
          </p:cNvPr>
          <p:cNvSpPr/>
          <p:nvPr/>
        </p:nvSpPr>
        <p:spPr>
          <a:xfrm>
            <a:off x="0" y="0"/>
            <a:ext cx="1038225"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7">
            <a:extLst>
              <a:ext uri="{FF2B5EF4-FFF2-40B4-BE49-F238E27FC236}">
                <a16:creationId xmlns:a16="http://schemas.microsoft.com/office/drawing/2014/main" id="{74CDB412-8279-7349-AC4C-DB4CCAF61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0466388" y="6296025"/>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E02EF-ECEF-6546-AC8B-3D9B46C65A2E}"/>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6" descr="A close up of a logo&#10;&#10;Description automatically generated">
            <a:extLst>
              <a:ext uri="{FF2B5EF4-FFF2-40B4-BE49-F238E27FC236}">
                <a16:creationId xmlns:a16="http://schemas.microsoft.com/office/drawing/2014/main" id="{AC819F05-A83F-3643-B040-D237D308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ECD17EB-6099-FA49-8A8C-B3C478B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DC743DF-CE2F-EA42-A107-42B46EB37B37}"/>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2"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4" descr="A close up of a logo&#10;&#10;Description automatically generated">
            <a:extLst>
              <a:ext uri="{FF2B5EF4-FFF2-40B4-BE49-F238E27FC236}">
                <a16:creationId xmlns:a16="http://schemas.microsoft.com/office/drawing/2014/main" id="{E089BD9A-FFD6-8E45-962D-88FE091F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06" r:id="rId16"/>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tiff"/><Relationship Id="rId11" Type="http://schemas.openxmlformats.org/officeDocument/2006/relationships/image" Target="../media/image13.tiff"/><Relationship Id="rId5" Type="http://schemas.openxmlformats.org/officeDocument/2006/relationships/image" Target="../media/image7.jpeg"/><Relationship Id="rId10" Type="http://schemas.openxmlformats.org/officeDocument/2006/relationships/image" Target="../media/image12.tiff"/><Relationship Id="rId4" Type="http://schemas.openxmlformats.org/officeDocument/2006/relationships/image" Target="../media/image6.png"/><Relationship Id="rId9" Type="http://schemas.openxmlformats.org/officeDocument/2006/relationships/image" Target="../media/image11.em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hyperlink" Target="https://emojipedia.org/person-facepalming/" TargetMode="External"/><Relationship Id="rId7"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emojipedia.org/person-facepalming/"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00.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50.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6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hyperlink" Target="https://emojipedia.org/person-facepalming/" TargetMode="External"/><Relationship Id="rId1" Type="http://schemas.openxmlformats.org/officeDocument/2006/relationships/slideLayout" Target="../slideLayouts/slideLayout6.xml"/><Relationship Id="rId4" Type="http://schemas.openxmlformats.org/officeDocument/2006/relationships/image" Target="../media/image4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1915298" y="1785583"/>
            <a:ext cx="9152752" cy="1909762"/>
          </a:xfrm>
          <a:prstGeom prst="rect">
            <a:avLst/>
          </a:prstGeom>
        </p:spPr>
        <p:txBody>
          <a:bodyPr spcFirstLastPara="1" vert="horz" wrap="square" lIns="121900" tIns="121900" rIns="121900" bIns="121900" numCol="1" anchor="b" anchorCtr="0" compatLnSpc="1">
            <a:prstTxWarp prst="textNoShape">
              <a:avLst/>
            </a:prstTxWarp>
            <a:noAutofit/>
          </a:bodyPr>
          <a:lstStyle/>
          <a:p>
            <a:pPr lvl="0"/>
            <a:r>
              <a:rPr lang="en-US" sz="4267" dirty="0"/>
              <a:t>Not All Claims are Created Equal: </a:t>
            </a:r>
            <a:br>
              <a:rPr lang="en-US" sz="4267" dirty="0"/>
            </a:br>
            <a:r>
              <a:rPr lang="en-US" sz="3733" dirty="0"/>
              <a:t>Choosing the Right Statistical Approach to Assess Hypotheses</a:t>
            </a:r>
            <a:endParaRPr sz="3733" dirty="0"/>
          </a:p>
        </p:txBody>
      </p:sp>
      <p:sp>
        <p:nvSpPr>
          <p:cNvPr id="5" name="Rectangle 3">
            <a:extLst>
              <a:ext uri="{FF2B5EF4-FFF2-40B4-BE49-F238E27FC236}">
                <a16:creationId xmlns:a16="http://schemas.microsoft.com/office/drawing/2014/main" id="{DDA61676-0FCF-FD48-9833-91352C9273B4}"/>
              </a:ext>
            </a:extLst>
          </p:cNvPr>
          <p:cNvSpPr>
            <a:spLocks noChangeArrowheads="1"/>
          </p:cNvSpPr>
          <p:nvPr/>
        </p:nvSpPr>
        <p:spPr bwMode="auto">
          <a:xfrm>
            <a:off x="1502268" y="5606208"/>
            <a:ext cx="9370514"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eaLnBrk="0" fontAlgn="base" hangingPunct="0">
              <a:spcBef>
                <a:spcPct val="0"/>
              </a:spcBef>
              <a:spcAft>
                <a:spcPct val="0"/>
              </a:spcAft>
            </a:pPr>
            <a:r>
              <a:rPr lang="en-US" altLang="en-US" sz="1500" dirty="0" err="1">
                <a:solidFill>
                  <a:srgbClr val="666666"/>
                </a:solidFill>
                <a:latin typeface="Arial" panose="020B0604020202020204" pitchFamily="34" charset="0"/>
                <a:cs typeface="Arial" panose="020B0604020202020204" pitchFamily="34" charset="0"/>
              </a:rPr>
              <a:t>Erfan</a:t>
            </a:r>
            <a:r>
              <a:rPr lang="en-US" altLang="en-US" sz="1500" dirty="0">
                <a:solidFill>
                  <a:srgbClr val="666666"/>
                </a:solidFill>
                <a:latin typeface="Arial" panose="020B0604020202020204" pitchFamily="34" charset="0"/>
                <a:cs typeface="Arial" panose="020B0604020202020204" pitchFamily="34" charset="0"/>
              </a:rPr>
              <a:t> </a:t>
            </a:r>
            <a:r>
              <a:rPr lang="en-US" altLang="en-US" sz="1500" dirty="0" err="1">
                <a:solidFill>
                  <a:srgbClr val="666666"/>
                </a:solidFill>
                <a:latin typeface="Arial" panose="020B0604020202020204" pitchFamily="34" charset="0"/>
                <a:cs typeface="Arial" panose="020B0604020202020204" pitchFamily="34" charset="0"/>
              </a:rPr>
              <a:t>Sadeqi-Azer</a:t>
            </a:r>
            <a:r>
              <a:rPr lang="en-US" altLang="en-US" sz="1500" dirty="0">
                <a:solidFill>
                  <a:srgbClr val="666666"/>
                </a:solidFill>
                <a:latin typeface="Arial" panose="020B0604020202020204" pitchFamily="34" charset="0"/>
                <a:cs typeface="Arial" panose="020B0604020202020204" pitchFamily="34" charset="0"/>
              </a:rPr>
              <a:t>		</a:t>
            </a:r>
            <a:r>
              <a:rPr lang="en-US" altLang="en-US" sz="1500" b="1" dirty="0">
                <a:solidFill>
                  <a:srgbClr val="0011FF"/>
                </a:solidFill>
                <a:latin typeface="Arial" panose="020B0604020202020204" pitchFamily="34" charset="0"/>
                <a:cs typeface="Arial" panose="020B0604020202020204" pitchFamily="34" charset="0"/>
              </a:rPr>
              <a:t>Daniel </a:t>
            </a:r>
            <a:r>
              <a:rPr lang="en-US" altLang="en-US" sz="1500" b="1" dirty="0" err="1">
                <a:solidFill>
                  <a:srgbClr val="0011FF"/>
                </a:solidFill>
                <a:latin typeface="Arial" panose="020B0604020202020204" pitchFamily="34" charset="0"/>
                <a:cs typeface="Arial" panose="020B0604020202020204" pitchFamily="34" charset="0"/>
              </a:rPr>
              <a:t>Khashabi</a:t>
            </a:r>
            <a:r>
              <a:rPr lang="en-US" altLang="en-US" sz="1500" dirty="0"/>
              <a:t>		</a:t>
            </a:r>
            <a:r>
              <a:rPr lang="en-US" altLang="en-US" sz="1500" dirty="0">
                <a:solidFill>
                  <a:srgbClr val="666666"/>
                </a:solidFill>
                <a:latin typeface="Arial" panose="020B0604020202020204" pitchFamily="34" charset="0"/>
                <a:cs typeface="Arial" panose="020B0604020202020204" pitchFamily="34" charset="0"/>
              </a:rPr>
              <a:t>Ashish Sabharwal 		</a:t>
            </a:r>
            <a:r>
              <a:rPr lang="en-US" altLang="en-US" sz="1500" dirty="0">
                <a:solidFill>
                  <a:srgbClr val="666666"/>
                </a:solidFill>
                <a:latin typeface="Arial" panose="020B0604020202020204" pitchFamily="34" charset="0"/>
              </a:rPr>
              <a:t>Dan Roth</a:t>
            </a:r>
            <a:endParaRPr lang="en-US" altLang="en-US" sz="1500" dirty="0"/>
          </a:p>
        </p:txBody>
      </p:sp>
      <p:pic>
        <p:nvPicPr>
          <p:cNvPr id="1028" name="Picture 4">
            <a:extLst>
              <a:ext uri="{FF2B5EF4-FFF2-40B4-BE49-F238E27FC236}">
                <a16:creationId xmlns:a16="http://schemas.microsoft.com/office/drawing/2014/main" id="{0223206C-AE84-0146-8A3A-50113C7FF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782" y="4282369"/>
            <a:ext cx="1372000" cy="1351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9C95D97-0CF6-934F-8226-AFBF90A08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460" y="4281156"/>
            <a:ext cx="1351000" cy="1351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Image result for ashish sabharwal nlp">
            <a:extLst>
              <a:ext uri="{FF2B5EF4-FFF2-40B4-BE49-F238E27FC236}">
                <a16:creationId xmlns:a16="http://schemas.microsoft.com/office/drawing/2014/main" id="{5A0B40D5-F1BF-CB48-93DE-D2BC78CF07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3312" y="4281156"/>
            <a:ext cx="1351000" cy="1351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856CC2D2-59FF-6446-9B3E-66E916D0E4F5}"/>
              </a:ext>
            </a:extLst>
          </p:cNvPr>
          <p:cNvSpPr>
            <a:spLocks noChangeArrowheads="1"/>
          </p:cNvSpPr>
          <p:nvPr/>
        </p:nvSpPr>
        <p:spPr bwMode="auto">
          <a:xfrm>
            <a:off x="1105534" y="5898089"/>
            <a:ext cx="1051518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r>
              <a:rPr lang="en-US" altLang="en-US" sz="1100" dirty="0">
                <a:solidFill>
                  <a:srgbClr val="666666"/>
                </a:solidFill>
                <a:latin typeface="Arial" panose="020B0604020202020204" pitchFamily="34" charset="0"/>
                <a:cs typeface="Arial" panose="020B0604020202020204" pitchFamily="34" charset="0"/>
                <a:sym typeface="Wingdings" pitchFamily="2" charset="2"/>
              </a:rPr>
              <a:t>    Indiana University (now at Google)</a:t>
            </a:r>
            <a:r>
              <a:rPr lang="en-US" altLang="en-US" sz="1100" dirty="0">
                <a:solidFill>
                  <a:srgbClr val="666666"/>
                </a:solidFill>
                <a:latin typeface="Arial" panose="020B0604020202020204" pitchFamily="34" charset="0"/>
                <a:cs typeface="Arial" panose="020B0604020202020204" pitchFamily="34" charset="0"/>
              </a:rPr>
              <a:t> 	              Allen Institute for AI </a:t>
            </a:r>
            <a:r>
              <a:rPr lang="en-US" altLang="en-US" sz="1100" dirty="0">
                <a:solidFill>
                  <a:srgbClr val="666666"/>
                </a:solidFill>
                <a:latin typeface="Arial" panose="020B0604020202020204" pitchFamily="34" charset="0"/>
                <a:cs typeface="Arial" panose="020B0604020202020204" pitchFamily="34" charset="0"/>
                <a:sym typeface="Wingdings" pitchFamily="2" charset="2"/>
              </a:rPr>
              <a:t>		</a:t>
            </a:r>
            <a:r>
              <a:rPr lang="en-US" altLang="en-US" sz="1100" dirty="0"/>
              <a:t>                </a:t>
            </a:r>
            <a:r>
              <a:rPr lang="en-US" altLang="en-US" sz="1100" dirty="0">
                <a:solidFill>
                  <a:srgbClr val="666666"/>
                </a:solidFill>
                <a:latin typeface="Arial" panose="020B0604020202020204" pitchFamily="34" charset="0"/>
                <a:cs typeface="Arial" panose="020B0604020202020204" pitchFamily="34" charset="0"/>
              </a:rPr>
              <a:t>Allen Institute for AI 		    </a:t>
            </a:r>
            <a:r>
              <a:rPr lang="en-US" altLang="en-US" sz="1100" dirty="0">
                <a:solidFill>
                  <a:srgbClr val="666666"/>
                </a:solidFill>
                <a:latin typeface="Arial" panose="020B0604020202020204" pitchFamily="34" charset="0"/>
              </a:rPr>
              <a:t>Univ. of Pennsylvania</a:t>
            </a:r>
            <a:endParaRPr lang="en-US" altLang="en-US" sz="1100" dirty="0"/>
          </a:p>
        </p:txBody>
      </p:sp>
      <p:pic>
        <p:nvPicPr>
          <p:cNvPr id="6" name="Picture 5">
            <a:extLst>
              <a:ext uri="{FF2B5EF4-FFF2-40B4-BE49-F238E27FC236}">
                <a16:creationId xmlns:a16="http://schemas.microsoft.com/office/drawing/2014/main" id="{CA852381-2AF4-094F-BD72-AF785FDA1A2F}"/>
              </a:ext>
            </a:extLst>
          </p:cNvPr>
          <p:cNvPicPr>
            <a:picLocks noChangeAspect="1"/>
          </p:cNvPicPr>
          <p:nvPr/>
        </p:nvPicPr>
        <p:blipFill>
          <a:blip r:embed="rId6"/>
          <a:stretch>
            <a:fillRect/>
          </a:stretch>
        </p:blipFill>
        <p:spPr>
          <a:xfrm>
            <a:off x="4437386" y="4255208"/>
            <a:ext cx="1351000" cy="1351000"/>
          </a:xfrm>
          <a:prstGeom prst="rect">
            <a:avLst/>
          </a:prstGeom>
        </p:spPr>
      </p:pic>
      <p:sp>
        <p:nvSpPr>
          <p:cNvPr id="9" name="Slide Number Placeholder 8">
            <a:extLst>
              <a:ext uri="{FF2B5EF4-FFF2-40B4-BE49-F238E27FC236}">
                <a16:creationId xmlns:a16="http://schemas.microsoft.com/office/drawing/2014/main" id="{F8984DD8-DEE9-734F-8BEB-462D03577B1F}"/>
              </a:ext>
            </a:extLst>
          </p:cNvPr>
          <p:cNvSpPr>
            <a:spLocks noGrp="1"/>
          </p:cNvSpPr>
          <p:nvPr>
            <p:ph type="sldNum" sz="quarter" idx="10"/>
          </p:nvPr>
        </p:nvSpPr>
        <p:spPr/>
        <p:txBody>
          <a:bodyPr/>
          <a:lstStyle/>
          <a:p>
            <a:pPr>
              <a:defRPr/>
            </a:pPr>
            <a:fld id="{457D0C9B-67E4-EE4D-9F86-A8A2C273B7F3}" type="slidenum">
              <a:rPr lang="en-US" smtClean="0"/>
              <a:pPr>
                <a:defRPr/>
              </a:pPr>
              <a:t>1</a:t>
            </a:fld>
            <a:endParaRPr lang="en-US" dirty="0"/>
          </a:p>
        </p:txBody>
      </p:sp>
      <p:pic>
        <p:nvPicPr>
          <p:cNvPr id="12" name="Picture 11">
            <a:extLst>
              <a:ext uri="{FF2B5EF4-FFF2-40B4-BE49-F238E27FC236}">
                <a16:creationId xmlns:a16="http://schemas.microsoft.com/office/drawing/2014/main" id="{1821FC5A-009E-C143-9531-178632302A43}"/>
              </a:ext>
            </a:extLst>
          </p:cNvPr>
          <p:cNvPicPr>
            <a:picLocks noChangeAspect="1"/>
          </p:cNvPicPr>
          <p:nvPr/>
        </p:nvPicPr>
        <p:blipFill>
          <a:blip r:embed="rId7"/>
          <a:stretch>
            <a:fillRect/>
          </a:stretch>
        </p:blipFill>
        <p:spPr>
          <a:xfrm>
            <a:off x="3007734" y="383241"/>
            <a:ext cx="1490359" cy="782438"/>
          </a:xfrm>
          <a:prstGeom prst="rect">
            <a:avLst/>
          </a:prstGeom>
        </p:spPr>
      </p:pic>
      <p:pic>
        <p:nvPicPr>
          <p:cNvPr id="19" name="Picture 18">
            <a:extLst>
              <a:ext uri="{FF2B5EF4-FFF2-40B4-BE49-F238E27FC236}">
                <a16:creationId xmlns:a16="http://schemas.microsoft.com/office/drawing/2014/main" id="{071B94C4-3463-B149-A7DD-02B97068F0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4312" y="439847"/>
            <a:ext cx="1504086" cy="516108"/>
          </a:xfrm>
          <a:prstGeom prst="rect">
            <a:avLst/>
          </a:prstGeom>
        </p:spPr>
      </p:pic>
      <p:pic>
        <p:nvPicPr>
          <p:cNvPr id="20" name="Picture 19">
            <a:extLst>
              <a:ext uri="{FF2B5EF4-FFF2-40B4-BE49-F238E27FC236}">
                <a16:creationId xmlns:a16="http://schemas.microsoft.com/office/drawing/2014/main" id="{24192553-0E34-2842-8661-27BE60EA29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3417" y="493315"/>
            <a:ext cx="1198714" cy="332546"/>
          </a:xfrm>
          <a:prstGeom prst="rect">
            <a:avLst/>
          </a:prstGeom>
        </p:spPr>
      </p:pic>
      <p:pic>
        <p:nvPicPr>
          <p:cNvPr id="13" name="Picture 12">
            <a:extLst>
              <a:ext uri="{FF2B5EF4-FFF2-40B4-BE49-F238E27FC236}">
                <a16:creationId xmlns:a16="http://schemas.microsoft.com/office/drawing/2014/main" id="{28077FD2-5C9F-B34C-9F23-54FF74149DB9}"/>
              </a:ext>
            </a:extLst>
          </p:cNvPr>
          <p:cNvPicPr>
            <a:picLocks noChangeAspect="1"/>
          </p:cNvPicPr>
          <p:nvPr/>
        </p:nvPicPr>
        <p:blipFill>
          <a:blip r:embed="rId10"/>
          <a:stretch>
            <a:fillRect/>
          </a:stretch>
        </p:blipFill>
        <p:spPr>
          <a:xfrm>
            <a:off x="4892522" y="493315"/>
            <a:ext cx="1198714" cy="462640"/>
          </a:xfrm>
          <a:prstGeom prst="rect">
            <a:avLst/>
          </a:prstGeom>
        </p:spPr>
      </p:pic>
      <p:pic>
        <p:nvPicPr>
          <p:cNvPr id="2" name="Picture 1">
            <a:extLst>
              <a:ext uri="{FF2B5EF4-FFF2-40B4-BE49-F238E27FC236}">
                <a16:creationId xmlns:a16="http://schemas.microsoft.com/office/drawing/2014/main" id="{08F6D537-BE37-0B4A-9FA8-77DD1C2E9CEA}"/>
              </a:ext>
            </a:extLst>
          </p:cNvPr>
          <p:cNvPicPr>
            <a:picLocks noChangeAspect="1"/>
          </p:cNvPicPr>
          <p:nvPr/>
        </p:nvPicPr>
        <p:blipFill rotWithShape="1">
          <a:blip r:embed="rId11"/>
          <a:srcRect r="67741" b="62406"/>
          <a:stretch/>
        </p:blipFill>
        <p:spPr>
          <a:xfrm rot="710293">
            <a:off x="3330380" y="4084467"/>
            <a:ext cx="1018302" cy="678111"/>
          </a:xfrm>
          <a:prstGeom prst="rect">
            <a:avLst/>
          </a:prstGeom>
        </p:spPr>
      </p:pic>
    </p:spTree>
    <p:extLst>
      <p:ext uri="{BB962C8B-B14F-4D97-AF65-F5344CB8AC3E}">
        <p14:creationId xmlns:p14="http://schemas.microsoft.com/office/powerpoint/2010/main" val="1973319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C570D0-8940-BC41-A789-00C5E042E416}"/>
              </a:ext>
            </a:extLst>
          </p:cNvPr>
          <p:cNvSpPr/>
          <p:nvPr/>
        </p:nvSpPr>
        <p:spPr>
          <a:xfrm>
            <a:off x="7843838" y="4301995"/>
            <a:ext cx="3955092" cy="830997"/>
          </a:xfrm>
          <a:prstGeom prst="rect">
            <a:avLst/>
          </a:prstGeom>
        </p:spPr>
        <p:txBody>
          <a:bodyPr wrap="square">
            <a:spAutoFit/>
          </a:bodyPr>
          <a:lstStyle/>
          <a:p>
            <a:r>
              <a:rPr lang="en-US" sz="2400" i="1" dirty="0"/>
              <a:t>Do you know the definition of "Bayes Factor"?</a:t>
            </a:r>
          </a:p>
        </p:txBody>
      </p:sp>
      <p:grpSp>
        <p:nvGrpSpPr>
          <p:cNvPr id="18" name="Group 17">
            <a:extLst>
              <a:ext uri="{FF2B5EF4-FFF2-40B4-BE49-F238E27FC236}">
                <a16:creationId xmlns:a16="http://schemas.microsoft.com/office/drawing/2014/main" id="{6C38A43D-7D71-0D42-8FC9-213D852BD17E}"/>
              </a:ext>
            </a:extLst>
          </p:cNvPr>
          <p:cNvGrpSpPr/>
          <p:nvPr/>
        </p:nvGrpSpPr>
        <p:grpSpPr>
          <a:xfrm>
            <a:off x="8172451" y="2071688"/>
            <a:ext cx="3509962" cy="1929606"/>
            <a:chOff x="7299880" y="1941000"/>
            <a:chExt cx="3530531" cy="2055652"/>
          </a:xfrm>
        </p:grpSpPr>
        <p:pic>
          <p:nvPicPr>
            <p:cNvPr id="13" name="Content Placeholder 4">
              <a:extLst>
                <a:ext uri="{FF2B5EF4-FFF2-40B4-BE49-F238E27FC236}">
                  <a16:creationId xmlns:a16="http://schemas.microsoft.com/office/drawing/2014/main" id="{CA43EF6A-6454-4F4A-9B71-96CD1A92E46B}"/>
                </a:ext>
              </a:extLst>
            </p:cNvPr>
            <p:cNvPicPr>
              <a:picLocks noChangeAspect="1"/>
            </p:cNvPicPr>
            <p:nvPr/>
          </p:nvPicPr>
          <p:blipFill rotWithShape="1">
            <a:blip r:embed="rId3"/>
            <a:srcRect t="75969" r="38518"/>
            <a:stretch/>
          </p:blipFill>
          <p:spPr>
            <a:xfrm>
              <a:off x="9329661" y="2497478"/>
              <a:ext cx="1500750" cy="692174"/>
            </a:xfrm>
            <a:prstGeom prst="rect">
              <a:avLst/>
            </a:prstGeom>
          </p:spPr>
        </p:pic>
        <p:pic>
          <p:nvPicPr>
            <p:cNvPr id="14" name="Content Placeholder 4">
              <a:extLst>
                <a:ext uri="{FF2B5EF4-FFF2-40B4-BE49-F238E27FC236}">
                  <a16:creationId xmlns:a16="http://schemas.microsoft.com/office/drawing/2014/main" id="{2B00D57A-1ED1-994F-9F79-7E147C8C9FE7}"/>
                </a:ext>
              </a:extLst>
            </p:cNvPr>
            <p:cNvPicPr>
              <a:picLocks noChangeAspect="1"/>
            </p:cNvPicPr>
            <p:nvPr/>
          </p:nvPicPr>
          <p:blipFill rotWithShape="1">
            <a:blip r:embed="rId3"/>
            <a:srcRect b="23570"/>
            <a:stretch/>
          </p:blipFill>
          <p:spPr>
            <a:xfrm>
              <a:off x="7299880" y="1941000"/>
              <a:ext cx="2279314" cy="2055652"/>
            </a:xfrm>
            <a:prstGeom prst="rect">
              <a:avLst/>
            </a:prstGeom>
          </p:spPr>
        </p:pic>
      </p:grpSp>
      <p:sp>
        <p:nvSpPr>
          <p:cNvPr id="2" name="Title 1">
            <a:extLst>
              <a:ext uri="{FF2B5EF4-FFF2-40B4-BE49-F238E27FC236}">
                <a16:creationId xmlns:a16="http://schemas.microsoft.com/office/drawing/2014/main" id="{7B5D4790-B757-E246-8FD0-60F7C351FB95}"/>
              </a:ext>
            </a:extLst>
          </p:cNvPr>
          <p:cNvSpPr>
            <a:spLocks noGrp="1"/>
          </p:cNvSpPr>
          <p:nvPr>
            <p:ph type="title"/>
          </p:nvPr>
        </p:nvSpPr>
        <p:spPr/>
        <p:txBody>
          <a:bodyPr/>
          <a:lstStyle/>
          <a:p>
            <a:r>
              <a:rPr lang="en-US" dirty="0"/>
              <a:t>Lack of exposure to alternative algorithms</a:t>
            </a:r>
          </a:p>
        </p:txBody>
      </p:sp>
      <p:sp>
        <p:nvSpPr>
          <p:cNvPr id="3" name="Content Placeholder 2">
            <a:extLst>
              <a:ext uri="{FF2B5EF4-FFF2-40B4-BE49-F238E27FC236}">
                <a16:creationId xmlns:a16="http://schemas.microsoft.com/office/drawing/2014/main" id="{007F4381-2F17-1D45-8997-A227FCDF2159}"/>
              </a:ext>
            </a:extLst>
          </p:cNvPr>
          <p:cNvSpPr>
            <a:spLocks noGrp="1"/>
          </p:cNvSpPr>
          <p:nvPr>
            <p:ph idx="1"/>
          </p:nvPr>
        </p:nvSpPr>
        <p:spPr>
          <a:xfrm>
            <a:off x="838200" y="1825625"/>
            <a:ext cx="6491288" cy="4351338"/>
          </a:xfrm>
        </p:spPr>
        <p:txBody>
          <a:bodyPr/>
          <a:lstStyle/>
          <a:p>
            <a:r>
              <a:rPr lang="en-US" dirty="0"/>
              <a:t>The imbalance in usage: </a:t>
            </a:r>
          </a:p>
          <a:p>
            <a:pPr lvl="1"/>
            <a:r>
              <a:rPr lang="en-US" dirty="0"/>
              <a:t>Is it intentional? </a:t>
            </a:r>
          </a:p>
          <a:p>
            <a:pPr marL="0" indent="0">
              <a:buNone/>
            </a:pPr>
            <a:endParaRPr lang="en-US" dirty="0"/>
          </a:p>
          <a:p>
            <a:endParaRPr lang="en-US" dirty="0"/>
          </a:p>
          <a:p>
            <a:r>
              <a:rPr lang="en-US" dirty="0"/>
              <a:t>Many people did not know the definition of “Bayes Factor.” 🤔</a:t>
            </a:r>
          </a:p>
        </p:txBody>
      </p:sp>
      <p:sp>
        <p:nvSpPr>
          <p:cNvPr id="19" name="Rounded Rectangle 18">
            <a:extLst>
              <a:ext uri="{FF2B5EF4-FFF2-40B4-BE49-F238E27FC236}">
                <a16:creationId xmlns:a16="http://schemas.microsoft.com/office/drawing/2014/main" id="{6AE79DBD-1821-E341-8683-3CC33E3243DD}"/>
              </a:ext>
            </a:extLst>
          </p:cNvPr>
          <p:cNvSpPr/>
          <p:nvPr/>
        </p:nvSpPr>
        <p:spPr>
          <a:xfrm>
            <a:off x="2703755" y="5401766"/>
            <a:ext cx="6929438" cy="5448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 don’t teach the alternatives in our AI curriculum. </a:t>
            </a:r>
          </a:p>
        </p:txBody>
      </p:sp>
      <p:sp>
        <p:nvSpPr>
          <p:cNvPr id="7" name="Slide Number Placeholder 6">
            <a:extLst>
              <a:ext uri="{FF2B5EF4-FFF2-40B4-BE49-F238E27FC236}">
                <a16:creationId xmlns:a16="http://schemas.microsoft.com/office/drawing/2014/main" id="{2A5F93D1-A2E6-EB49-B065-D95F47E58DE3}"/>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spTree>
    <p:extLst>
      <p:ext uri="{BB962C8B-B14F-4D97-AF65-F5344CB8AC3E}">
        <p14:creationId xmlns:p14="http://schemas.microsoft.com/office/powerpoint/2010/main" val="116047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uiExpand="1" build="p"/>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80CC8-50D1-D64A-B110-BDBD6F93324B}"/>
              </a:ext>
            </a:extLst>
          </p:cNvPr>
          <p:cNvSpPr>
            <a:spLocks noGrp="1"/>
          </p:cNvSpPr>
          <p:nvPr>
            <p:ph type="title"/>
          </p:nvPr>
        </p:nvSpPr>
        <p:spPr/>
        <p:txBody>
          <a:bodyPr/>
          <a:lstStyle/>
          <a:p>
            <a:endParaRPr lang="en-US"/>
          </a:p>
        </p:txBody>
      </p:sp>
      <p:graphicFrame>
        <p:nvGraphicFramePr>
          <p:cNvPr id="5" name="Content Placeholder 4">
            <a:extLst>
              <a:ext uri="{FF2B5EF4-FFF2-40B4-BE49-F238E27FC236}">
                <a16:creationId xmlns:a16="http://schemas.microsoft.com/office/drawing/2014/main" id="{94B160A1-CBC2-B643-BFC8-1FC9685C881E}"/>
              </a:ext>
            </a:extLst>
          </p:cNvPr>
          <p:cNvGraphicFramePr>
            <a:graphicFrameLocks noGrp="1"/>
          </p:cNvGraphicFramePr>
          <p:nvPr>
            <p:ph idx="4294967295"/>
            <p:extLst>
              <p:ext uri="{D42A27DB-BD31-4B8C-83A1-F6EECF244321}">
                <p14:modId xmlns:p14="http://schemas.microsoft.com/office/powerpoint/2010/main" val="4178489457"/>
              </p:ext>
            </p:extLst>
          </p:nvPr>
        </p:nvGraphicFramePr>
        <p:xfrm>
          <a:off x="1148576" y="1541484"/>
          <a:ext cx="6958524" cy="3993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ight Arrow 5">
            <a:extLst>
              <a:ext uri="{FF2B5EF4-FFF2-40B4-BE49-F238E27FC236}">
                <a16:creationId xmlns:a16="http://schemas.microsoft.com/office/drawing/2014/main" id="{1F178CB2-DCDC-CC4A-90EC-A0EFDC649E7F}"/>
              </a:ext>
            </a:extLst>
          </p:cNvPr>
          <p:cNvSpPr/>
          <p:nvPr/>
        </p:nvSpPr>
        <p:spPr>
          <a:xfrm>
            <a:off x="628786" y="2119372"/>
            <a:ext cx="729205" cy="55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ular Callout 1">
            <a:extLst>
              <a:ext uri="{FF2B5EF4-FFF2-40B4-BE49-F238E27FC236}">
                <a16:creationId xmlns:a16="http://schemas.microsoft.com/office/drawing/2014/main" id="{B2EBB767-8795-7149-BB66-1014AA8ED7BB}"/>
              </a:ext>
            </a:extLst>
          </p:cNvPr>
          <p:cNvSpPr/>
          <p:nvPr/>
        </p:nvSpPr>
        <p:spPr>
          <a:xfrm>
            <a:off x="7674981" y="1285141"/>
            <a:ext cx="4043422" cy="3329782"/>
          </a:xfrm>
          <a:prstGeom prst="wedgeRoundRectCallout">
            <a:avLst>
              <a:gd name="adj1" fmla="val -61133"/>
              <a:gd name="adj2" fmla="val -302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2400" dirty="0"/>
              <a:t>NLP community is over-using certain techniques. </a:t>
            </a:r>
            <a:br>
              <a:rPr lang="en-US" sz="2400" dirty="0"/>
            </a:br>
            <a:endParaRPr lang="en-US" sz="2400" dirty="0"/>
          </a:p>
          <a:p>
            <a:pPr marL="285750" indent="-285750">
              <a:buFontTx/>
              <a:buChar char="-"/>
            </a:pPr>
            <a:r>
              <a:rPr lang="en-US" sz="2400" dirty="0"/>
              <a:t>One reason could be researchers’ lack of exposure to the alternatives. </a:t>
            </a:r>
          </a:p>
        </p:txBody>
      </p:sp>
      <p:sp>
        <p:nvSpPr>
          <p:cNvPr id="7" name="Right Arrow 6">
            <a:extLst>
              <a:ext uri="{FF2B5EF4-FFF2-40B4-BE49-F238E27FC236}">
                <a16:creationId xmlns:a16="http://schemas.microsoft.com/office/drawing/2014/main" id="{408BDB94-16FD-9247-AC4A-5443B70C742A}"/>
              </a:ext>
            </a:extLst>
          </p:cNvPr>
          <p:cNvSpPr/>
          <p:nvPr/>
        </p:nvSpPr>
        <p:spPr>
          <a:xfrm>
            <a:off x="628786" y="4382778"/>
            <a:ext cx="729205" cy="55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5A886523-2296-6340-BF8C-BA9493881988}"/>
              </a:ext>
            </a:extLst>
          </p:cNvPr>
          <p:cNvSpPr>
            <a:spLocks noGrp="1"/>
          </p:cNvSpPr>
          <p:nvPr>
            <p:ph type="sldNum" sz="quarter" idx="12"/>
          </p:nvPr>
        </p:nvSpPr>
        <p:spPr/>
        <p:txBody>
          <a:bodyPr/>
          <a:lstStyle/>
          <a:p>
            <a:fld id="{C97FC88E-866D-894C-A5F4-69E219FEB641}" type="slidenum">
              <a:rPr lang="en-US" smtClean="0"/>
              <a:t>11</a:t>
            </a:fld>
            <a:endParaRPr lang="en-US" dirty="0"/>
          </a:p>
        </p:txBody>
      </p:sp>
    </p:spTree>
    <p:extLst>
      <p:ext uri="{BB962C8B-B14F-4D97-AF65-F5344CB8AC3E}">
        <p14:creationId xmlns:p14="http://schemas.microsoft.com/office/powerpoint/2010/main" val="309223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grpId="1"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2" grpId="1"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38B3-2D0E-5D47-A0E4-5909C7AEDB12}"/>
              </a:ext>
            </a:extLst>
          </p:cNvPr>
          <p:cNvSpPr>
            <a:spLocks noGrp="1"/>
          </p:cNvSpPr>
          <p:nvPr>
            <p:ph type="title"/>
          </p:nvPr>
        </p:nvSpPr>
        <p:spPr/>
        <p:txBody>
          <a:bodyPr/>
          <a:lstStyle/>
          <a:p>
            <a:r>
              <a:rPr lang="en-US" dirty="0"/>
              <a:t>Are we good at interpreting the p-values?</a:t>
            </a:r>
          </a:p>
        </p:txBody>
      </p:sp>
      <p:sp>
        <p:nvSpPr>
          <p:cNvPr id="3" name="Content Placeholder 2">
            <a:extLst>
              <a:ext uri="{FF2B5EF4-FFF2-40B4-BE49-F238E27FC236}">
                <a16:creationId xmlns:a16="http://schemas.microsoft.com/office/drawing/2014/main" id="{3C50DE8D-BBF9-6F47-B9A3-B10EE6CABDD8}"/>
              </a:ext>
            </a:extLst>
          </p:cNvPr>
          <p:cNvSpPr>
            <a:spLocks noGrp="1"/>
          </p:cNvSpPr>
          <p:nvPr>
            <p:ph idx="1"/>
          </p:nvPr>
        </p:nvSpPr>
        <p:spPr>
          <a:xfrm>
            <a:off x="838202" y="4808928"/>
            <a:ext cx="6279957" cy="1368036"/>
          </a:xfrm>
        </p:spPr>
        <p:txBody>
          <a:bodyPr>
            <a:normAutofit/>
          </a:bodyPr>
          <a:lstStyle/>
          <a:p>
            <a:r>
              <a:rPr lang="en-US" dirty="0"/>
              <a:t>Pretty complex notion! </a:t>
            </a:r>
          </a:p>
          <a:p>
            <a:endParaRPr lang="en-US" dirty="0"/>
          </a:p>
          <a:p>
            <a:pPr lvl="1"/>
            <a:endParaRPr lang="en-US" dirty="0"/>
          </a:p>
          <a:p>
            <a:pPr lvl="1"/>
            <a:endParaRPr lang="en-US" dirty="0"/>
          </a:p>
          <a:p>
            <a:endParaRPr lang="en-US" dirty="0"/>
          </a:p>
        </p:txBody>
      </p:sp>
      <p:sp>
        <p:nvSpPr>
          <p:cNvPr id="5" name="Rounded Rectangular Callout 4">
            <a:extLst>
              <a:ext uri="{FF2B5EF4-FFF2-40B4-BE49-F238E27FC236}">
                <a16:creationId xmlns:a16="http://schemas.microsoft.com/office/drawing/2014/main" id="{50F79C6D-4E02-DA45-AF18-E93A39CAB086}"/>
              </a:ext>
            </a:extLst>
          </p:cNvPr>
          <p:cNvSpPr/>
          <p:nvPr/>
        </p:nvSpPr>
        <p:spPr>
          <a:xfrm>
            <a:off x="4972050" y="3197335"/>
            <a:ext cx="6858000" cy="1906905"/>
          </a:xfrm>
          <a:prstGeom prst="wedgeRoundRectCallout">
            <a:avLst>
              <a:gd name="adj1" fmla="val -57461"/>
              <a:gd name="adj2" fmla="val -50886"/>
              <a:gd name="adj3" fmla="val 16667"/>
            </a:avLst>
          </a:prstGeom>
        </p:spPr>
        <p:style>
          <a:lnRef idx="2">
            <a:schemeClr val="accent1"/>
          </a:lnRef>
          <a:fillRef idx="1">
            <a:schemeClr val="lt1"/>
          </a:fillRef>
          <a:effectRef idx="0">
            <a:schemeClr val="accent1"/>
          </a:effectRef>
          <a:fontRef idx="minor">
            <a:schemeClr val="dk1"/>
          </a:fontRef>
        </p:style>
        <p:txBody>
          <a:bodyPr wrap="square" lIns="121920" tIns="121920" rIns="121920" bIns="121920">
            <a:spAutoFit/>
          </a:bodyPr>
          <a:lstStyle/>
          <a:p>
            <a:r>
              <a:rPr lang="en-US" sz="2400" dirty="0">
                <a:solidFill>
                  <a:srgbClr val="222222"/>
                </a:solidFill>
                <a:latin typeface="+mj-lt"/>
              </a:rPr>
              <a:t>“The probability of obtaining test results </a:t>
            </a:r>
            <a:r>
              <a:rPr lang="en-US" sz="2400" b="1" dirty="0">
                <a:solidFill>
                  <a:srgbClr val="222222"/>
                </a:solidFill>
                <a:latin typeface="+mj-lt"/>
              </a:rPr>
              <a:t>at least as extreme as the results</a:t>
            </a:r>
            <a:r>
              <a:rPr lang="en-US" sz="2400" dirty="0">
                <a:solidFill>
                  <a:srgbClr val="222222"/>
                </a:solidFill>
                <a:latin typeface="+mj-lt"/>
              </a:rPr>
              <a:t> actually observed during the test, </a:t>
            </a:r>
            <a:r>
              <a:rPr lang="en-US" sz="2400" b="1" dirty="0">
                <a:solidFill>
                  <a:srgbClr val="222222"/>
                </a:solidFill>
                <a:latin typeface="+mj-lt"/>
              </a:rPr>
              <a:t>assuming</a:t>
            </a:r>
            <a:r>
              <a:rPr lang="en-US" sz="2400" dirty="0">
                <a:solidFill>
                  <a:srgbClr val="222222"/>
                </a:solidFill>
                <a:latin typeface="+mj-lt"/>
              </a:rPr>
              <a:t> that the </a:t>
            </a:r>
            <a:r>
              <a:rPr lang="en-US" sz="2400" b="1" dirty="0">
                <a:solidFill>
                  <a:srgbClr val="222222"/>
                </a:solidFill>
                <a:latin typeface="+mj-lt"/>
              </a:rPr>
              <a:t>null-hypothesis is correct</a:t>
            </a:r>
            <a:r>
              <a:rPr lang="en-US" sz="2400" dirty="0">
                <a:solidFill>
                  <a:srgbClr val="222222"/>
                </a:solidFill>
                <a:latin typeface="+mj-lt"/>
              </a:rPr>
              <a:t>.”   </a:t>
            </a:r>
            <a:r>
              <a:rPr lang="en-US" sz="2400" i="1" dirty="0">
                <a:solidFill>
                  <a:srgbClr val="222222"/>
                </a:solidFill>
                <a:latin typeface="+mj-lt"/>
              </a:rPr>
              <a:t>--your favorite statistics textbook </a:t>
            </a:r>
            <a:endParaRPr lang="en-US" sz="2400" i="1" dirty="0">
              <a:latin typeface="+mj-lt"/>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B217584-C6D4-0540-A47C-780237606BEA}"/>
                  </a:ext>
                </a:extLst>
              </p:cNvPr>
              <p:cNvSpPr txBox="1"/>
              <p:nvPr/>
            </p:nvSpPr>
            <p:spPr>
              <a:xfrm>
                <a:off x="838200" y="2100589"/>
                <a:ext cx="50482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m:rPr>
                              <m:sty m:val="p"/>
                            </m:rPr>
                            <a:rPr lang="en-US" sz="3600">
                              <a:solidFill>
                                <a:srgbClr val="00B050"/>
                              </a:solidFill>
                              <a:latin typeface="Cambria Math" panose="02040503050406030204" pitchFamily="18" charset="0"/>
                            </a:rPr>
                            <m:t>extreme</m:t>
                          </m:r>
                          <m:r>
                            <a:rPr lang="en-US" sz="3600">
                              <a:solidFill>
                                <a:srgbClr val="00B050"/>
                              </a:solidFill>
                              <a:latin typeface="Cambria Math" panose="02040503050406030204" pitchFamily="18" charset="0"/>
                            </a:rPr>
                            <m:t> </m:t>
                          </m:r>
                          <m:r>
                            <m:rPr>
                              <m:sty m:val="p"/>
                            </m:rPr>
                            <a:rPr lang="en-US" sz="3600">
                              <a:solidFill>
                                <a:srgbClr val="00B050"/>
                              </a:solidFill>
                              <a:latin typeface="Cambria Math" panose="02040503050406030204" pitchFamily="18" charset="0"/>
                            </a:rPr>
                            <m:t>obs</m:t>
                          </m:r>
                          <m:r>
                            <a:rPr lang="en-US" sz="3600">
                              <a:solidFill>
                                <a:srgbClr val="00B050"/>
                              </a:solidFill>
                              <a:latin typeface="Cambria Math" panose="02040503050406030204" pitchFamily="18" charset="0"/>
                            </a:rPr>
                            <m:t>.</m:t>
                          </m:r>
                          <m:r>
                            <a:rPr lang="en-US" sz="3600" b="0" i="1" smtClean="0">
                              <a:latin typeface="Cambria Math" panose="02040503050406030204" pitchFamily="18" charset="0"/>
                            </a:rPr>
                            <m:t>| </m:t>
                          </m:r>
                          <m:acc>
                            <m:accPr>
                              <m:chr m:val="̅"/>
                              <m:ctrlPr>
                                <a:rPr lang="en-US" sz="3600" b="1" i="1" smtClean="0">
                                  <a:solidFill>
                                    <a:schemeClr val="accent1">
                                      <a:lumMod val="75000"/>
                                    </a:schemeClr>
                                  </a:solidFill>
                                  <a:latin typeface="Cambria Math" panose="02040503050406030204" pitchFamily="18" charset="0"/>
                                </a:rPr>
                              </m:ctrlPr>
                            </m:accPr>
                            <m:e>
                              <m:r>
                                <a:rPr lang="en-US" sz="3600" b="1" i="1">
                                  <a:solidFill>
                                    <a:schemeClr val="accent1">
                                      <a:lumMod val="75000"/>
                                    </a:schemeClr>
                                  </a:solidFill>
                                  <a:latin typeface="Cambria Math" panose="02040503050406030204" pitchFamily="18" charset="0"/>
                                </a:rPr>
                                <m:t>𝑯</m:t>
                              </m:r>
                            </m:e>
                          </m:acc>
                          <m:r>
                            <a:rPr lang="en-US" sz="3600" b="1" i="1" smtClean="0">
                              <a:latin typeface="Cambria Math" panose="02040503050406030204" pitchFamily="18" charset="0"/>
                            </a:rPr>
                            <m:t> </m:t>
                          </m:r>
                        </m:e>
                      </m:d>
                      <m:r>
                        <a:rPr lang="en-US" sz="3600" b="0" i="1" smtClean="0">
                          <a:latin typeface="Cambria Math" panose="02040503050406030204" pitchFamily="18" charset="0"/>
                        </a:rPr>
                        <m:t>≪</m:t>
                      </m:r>
                      <m:r>
                        <a:rPr lang="en-US" sz="3600" b="0" i="1" smtClean="0">
                          <a:solidFill>
                            <a:srgbClr val="FF0000"/>
                          </a:solidFill>
                          <a:latin typeface="Cambria Math" panose="02040503050406030204" pitchFamily="18" charset="0"/>
                        </a:rPr>
                        <m:t>𝛼</m:t>
                      </m:r>
                    </m:oMath>
                  </m:oMathPara>
                </a14:m>
                <a:endParaRPr lang="en-US" sz="3600" dirty="0"/>
              </a:p>
            </p:txBody>
          </p:sp>
        </mc:Choice>
        <mc:Fallback xmlns="">
          <p:sp>
            <p:nvSpPr>
              <p:cNvPr id="7" name="TextBox 6">
                <a:extLst>
                  <a:ext uri="{FF2B5EF4-FFF2-40B4-BE49-F238E27FC236}">
                    <a16:creationId xmlns:a16="http://schemas.microsoft.com/office/drawing/2014/main" id="{5B217584-C6D4-0540-A47C-780237606BEA}"/>
                  </a:ext>
                </a:extLst>
              </p:cNvPr>
              <p:cNvSpPr txBox="1">
                <a:spLocks noRot="1" noChangeAspect="1" noMove="1" noResize="1" noEditPoints="1" noAdjustHandles="1" noChangeArrowheads="1" noChangeShapeType="1" noTextEdit="1"/>
              </p:cNvSpPr>
              <p:nvPr/>
            </p:nvSpPr>
            <p:spPr>
              <a:xfrm>
                <a:off x="838200" y="2100589"/>
                <a:ext cx="5048241" cy="553998"/>
              </a:xfrm>
              <a:prstGeom prst="rect">
                <a:avLst/>
              </a:prstGeom>
              <a:blipFill>
                <a:blip r:embed="rId3"/>
                <a:stretch>
                  <a:fillRect l="-1256" t="-4444" r="-503" b="-3555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1C2FF9FB-19C0-6641-AE6E-AA814C13F743}"/>
              </a:ext>
            </a:extLst>
          </p:cNvPr>
          <p:cNvSpPr/>
          <p:nvPr/>
        </p:nvSpPr>
        <p:spPr>
          <a:xfrm>
            <a:off x="2272301" y="2969427"/>
            <a:ext cx="1282723" cy="523220"/>
          </a:xfrm>
          <a:prstGeom prst="rect">
            <a:avLst/>
          </a:prstGeom>
        </p:spPr>
        <p:txBody>
          <a:bodyPr wrap="none">
            <a:spAutoFit/>
          </a:bodyPr>
          <a:lstStyle/>
          <a:p>
            <a:r>
              <a:rPr lang="en-US" sz="2800" i="1" dirty="0"/>
              <a:t>p-value</a:t>
            </a:r>
          </a:p>
        </p:txBody>
      </p:sp>
      <p:sp>
        <p:nvSpPr>
          <p:cNvPr id="9" name="Right Brace 8">
            <a:extLst>
              <a:ext uri="{FF2B5EF4-FFF2-40B4-BE49-F238E27FC236}">
                <a16:creationId xmlns:a16="http://schemas.microsoft.com/office/drawing/2014/main" id="{2D9B4865-3E68-2B48-8F7E-289745C67051}"/>
              </a:ext>
            </a:extLst>
          </p:cNvPr>
          <p:cNvSpPr/>
          <p:nvPr/>
        </p:nvSpPr>
        <p:spPr>
          <a:xfrm rot="5400000">
            <a:off x="2722074" y="1192460"/>
            <a:ext cx="299808" cy="3369002"/>
          </a:xfrm>
          <a:prstGeom prst="rightBrace">
            <a:avLst>
              <a:gd name="adj1" fmla="val 14047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400"/>
          </a:p>
        </p:txBody>
      </p:sp>
      <p:sp>
        <p:nvSpPr>
          <p:cNvPr id="10" name="Slide Number Placeholder 9">
            <a:extLst>
              <a:ext uri="{FF2B5EF4-FFF2-40B4-BE49-F238E27FC236}">
                <a16:creationId xmlns:a16="http://schemas.microsoft.com/office/drawing/2014/main" id="{8F02FDD4-D4A2-D84B-8670-35B0DD463198}"/>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spTree>
    <p:extLst>
      <p:ext uri="{BB962C8B-B14F-4D97-AF65-F5344CB8AC3E}">
        <p14:creationId xmlns:p14="http://schemas.microsoft.com/office/powerpoint/2010/main" val="10360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F49B-0323-E749-A042-CF763CD12BB9}"/>
              </a:ext>
            </a:extLst>
          </p:cNvPr>
          <p:cNvSpPr>
            <a:spLocks noGrp="1"/>
          </p:cNvSpPr>
          <p:nvPr>
            <p:ph type="title"/>
          </p:nvPr>
        </p:nvSpPr>
        <p:spPr/>
        <p:txBody>
          <a:bodyPr/>
          <a:lstStyle/>
          <a:p>
            <a:r>
              <a:rPr lang="en-US" dirty="0"/>
              <a:t>A Survey Question: Interpreting P-value (1)</a:t>
            </a:r>
          </a:p>
        </p:txBody>
      </p:sp>
      <p:sp>
        <p:nvSpPr>
          <p:cNvPr id="3" name="Content Placeholder 2">
            <a:extLst>
              <a:ext uri="{FF2B5EF4-FFF2-40B4-BE49-F238E27FC236}">
                <a16:creationId xmlns:a16="http://schemas.microsoft.com/office/drawing/2014/main" id="{FF6B7023-5326-6F4A-BAFD-8CCD7A2311A4}"/>
              </a:ext>
            </a:extLst>
          </p:cNvPr>
          <p:cNvSpPr>
            <a:spLocks noGrp="1"/>
          </p:cNvSpPr>
          <p:nvPr>
            <p:ph idx="1"/>
          </p:nvPr>
        </p:nvSpPr>
        <p:spPr/>
        <p:txBody>
          <a:bodyPr/>
          <a:lstStyle/>
          <a:p>
            <a:r>
              <a:rPr lang="en-US" b="1" dirty="0"/>
              <a:t>Question 1:</a:t>
            </a:r>
            <a:r>
              <a:rPr lang="en-US" dirty="0"/>
              <a:t> </a:t>
            </a:r>
            <a:r>
              <a:rPr lang="en-US" i="1" dirty="0"/>
              <a:t>do you know p-values and its interpretation? </a:t>
            </a:r>
          </a:p>
          <a:p>
            <a:endParaRPr lang="en-US" dirty="0"/>
          </a:p>
          <a:p>
            <a:endParaRPr lang="en-US" dirty="0"/>
          </a:p>
          <a:p>
            <a:endParaRPr lang="en-US" b="1" dirty="0"/>
          </a:p>
          <a:p>
            <a:pPr marL="0" indent="0">
              <a:buNone/>
            </a:pPr>
            <a:br>
              <a:rPr lang="en-US" dirty="0"/>
            </a:br>
            <a:br>
              <a:rPr lang="en-US" dirty="0"/>
            </a:br>
            <a:endParaRPr lang="en-US" i="1" dirty="0"/>
          </a:p>
        </p:txBody>
      </p:sp>
      <p:sp>
        <p:nvSpPr>
          <p:cNvPr id="6" name="Rounded Rectangle 5">
            <a:extLst>
              <a:ext uri="{FF2B5EF4-FFF2-40B4-BE49-F238E27FC236}">
                <a16:creationId xmlns:a16="http://schemas.microsoft.com/office/drawing/2014/main" id="{D4563B68-694D-2A4E-8E72-19C84047989E}"/>
              </a:ext>
            </a:extLst>
          </p:cNvPr>
          <p:cNvSpPr/>
          <p:nvPr/>
        </p:nvSpPr>
        <p:spPr>
          <a:xfrm>
            <a:off x="936029" y="5419278"/>
            <a:ext cx="10319941" cy="5448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86% expressed fair-to-complete confidence in their ability to interpret p-values. </a:t>
            </a:r>
          </a:p>
        </p:txBody>
      </p:sp>
      <p:sp>
        <p:nvSpPr>
          <p:cNvPr id="10" name="Slide Number Placeholder 9">
            <a:extLst>
              <a:ext uri="{FF2B5EF4-FFF2-40B4-BE49-F238E27FC236}">
                <a16:creationId xmlns:a16="http://schemas.microsoft.com/office/drawing/2014/main" id="{AD96AFF2-86FA-9143-BBF9-48F6368D1790}"/>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pic>
        <p:nvPicPr>
          <p:cNvPr id="9" name="Picture 8" descr="A screenshot of a cell phone&#10;&#10;Description automatically generated">
            <a:extLst>
              <a:ext uri="{FF2B5EF4-FFF2-40B4-BE49-F238E27FC236}">
                <a16:creationId xmlns:a16="http://schemas.microsoft.com/office/drawing/2014/main" id="{E117487F-912A-4D46-96E7-CECC678CDF70}"/>
              </a:ext>
            </a:extLst>
          </p:cNvPr>
          <p:cNvPicPr>
            <a:picLocks noChangeAspect="1"/>
          </p:cNvPicPr>
          <p:nvPr/>
        </p:nvPicPr>
        <p:blipFill>
          <a:blip r:embed="rId3"/>
          <a:stretch>
            <a:fillRect/>
          </a:stretch>
        </p:blipFill>
        <p:spPr>
          <a:xfrm>
            <a:off x="2357232" y="2430966"/>
            <a:ext cx="7170891" cy="2775438"/>
          </a:xfrm>
          <a:prstGeom prst="rect">
            <a:avLst/>
          </a:prstGeom>
        </p:spPr>
      </p:pic>
    </p:spTree>
    <p:extLst>
      <p:ext uri="{BB962C8B-B14F-4D97-AF65-F5344CB8AC3E}">
        <p14:creationId xmlns:p14="http://schemas.microsoft.com/office/powerpoint/2010/main" val="88383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DAA2-2194-7545-AF59-EDCCB594FFAC}"/>
              </a:ext>
            </a:extLst>
          </p:cNvPr>
          <p:cNvSpPr>
            <a:spLocks noGrp="1"/>
          </p:cNvSpPr>
          <p:nvPr>
            <p:ph type="title"/>
          </p:nvPr>
        </p:nvSpPr>
        <p:spPr/>
        <p:txBody>
          <a:bodyPr/>
          <a:lstStyle/>
          <a:p>
            <a:r>
              <a:rPr lang="en-US" dirty="0"/>
              <a:t>A Survey Question: Interpreting P-value (2)</a:t>
            </a:r>
          </a:p>
        </p:txBody>
      </p:sp>
      <p:sp>
        <p:nvSpPr>
          <p:cNvPr id="3" name="Content Placeholder 2">
            <a:extLst>
              <a:ext uri="{FF2B5EF4-FFF2-40B4-BE49-F238E27FC236}">
                <a16:creationId xmlns:a16="http://schemas.microsoft.com/office/drawing/2014/main" id="{32DAFAD3-26B4-A547-9164-C2554A4974F0}"/>
              </a:ext>
            </a:extLst>
          </p:cNvPr>
          <p:cNvSpPr>
            <a:spLocks noGrp="1"/>
          </p:cNvSpPr>
          <p:nvPr>
            <p:ph idx="1"/>
          </p:nvPr>
        </p:nvSpPr>
        <p:spPr>
          <a:xfrm>
            <a:off x="442208" y="1488046"/>
            <a:ext cx="7621300" cy="4351339"/>
          </a:xfrm>
        </p:spPr>
        <p:txBody>
          <a:bodyPr/>
          <a:lstStyle/>
          <a:p>
            <a:r>
              <a:rPr lang="en-US" i="1" dirty="0"/>
              <a:t>The authors claim that the improvement of </a:t>
            </a:r>
            <a:r>
              <a:rPr lang="en-US" b="1" i="1" dirty="0">
                <a:solidFill>
                  <a:srgbClr val="00B050"/>
                </a:solidFill>
                <a:latin typeface="Calibri" panose="020F0502020204030204" pitchFamily="34" charset="0"/>
                <a:cs typeface="Calibri" panose="020F0502020204030204" pitchFamily="34" charset="0"/>
              </a:rPr>
              <a:t>B</a:t>
            </a:r>
            <a:r>
              <a:rPr lang="en-US" i="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over</a:t>
            </a:r>
            <a:r>
              <a:rPr lang="en-US" i="1" dirty="0">
                <a:solidFill>
                  <a:srgbClr val="FF0000"/>
                </a:solidFill>
                <a:latin typeface="Calibri" panose="020F0502020204030204" pitchFamily="34" charset="0"/>
                <a:cs typeface="Calibri" panose="020F0502020204030204" pitchFamily="34" charset="0"/>
              </a:rPr>
              <a:t> </a:t>
            </a:r>
            <a:r>
              <a:rPr lang="en-US" b="1" i="1" dirty="0">
                <a:solidFill>
                  <a:srgbClr val="7030A0"/>
                </a:solidFill>
                <a:latin typeface="Calibri" panose="020F0502020204030204" pitchFamily="34" charset="0"/>
                <a:cs typeface="Calibri" panose="020F0502020204030204" pitchFamily="34" charset="0"/>
              </a:rPr>
              <a:t>A</a:t>
            </a:r>
            <a:r>
              <a:rPr lang="en-US" dirty="0">
                <a:latin typeface="Calibri" panose="020F0502020204030204" pitchFamily="34" charset="0"/>
                <a:cs typeface="Calibri" panose="020F0502020204030204" pitchFamily="34" charset="0"/>
              </a:rPr>
              <a:t> is</a:t>
            </a:r>
            <a:r>
              <a:rPr lang="en-US" i="1" dirty="0"/>
              <a:t> </a:t>
            </a:r>
            <a:r>
              <a:rPr lang="en-US" i="1" dirty="0">
                <a:solidFill>
                  <a:schemeClr val="accent5">
                    <a:lumMod val="75000"/>
                  </a:schemeClr>
                </a:solidFill>
              </a:rPr>
              <a:t>“statistically significant” </a:t>
            </a:r>
            <a:r>
              <a:rPr lang="en-US" i="1" dirty="0"/>
              <a:t>with a significance level of 0.01. Which of the followings is correct?</a:t>
            </a:r>
          </a:p>
          <a:p>
            <a:pPr marL="0" indent="0">
              <a:buNone/>
            </a:pPr>
            <a:endParaRPr lang="en-US" dirty="0"/>
          </a:p>
          <a:p>
            <a:pPr marL="914377" lvl="1" indent="-457189">
              <a:buFont typeface="+mj-lt"/>
              <a:buAutoNum type="alphaLcParenR"/>
            </a:pPr>
            <a:r>
              <a:rPr lang="en-US" dirty="0"/>
              <a:t>The probability of observing a margin 7% is at most 0.01, assuming that the two classifiers inherently have the same performance.</a:t>
            </a:r>
          </a:p>
          <a:p>
            <a:pPr marL="914377" lvl="1" indent="-457189">
              <a:buFont typeface="+mj-lt"/>
              <a:buAutoNum type="alphaLcParenR"/>
            </a:pPr>
            <a:r>
              <a:rPr lang="en-US" dirty="0"/>
              <a:t>With a probability 99% classifier-2 will have a higher performance than classifier-1.</a:t>
            </a:r>
          </a:p>
          <a:p>
            <a:pPr marL="457188" lvl="1" indent="0">
              <a:buNone/>
            </a:pPr>
            <a:r>
              <a:rPr lang="en-US" dirty="0"/>
              <a:t>	… </a:t>
            </a:r>
          </a:p>
        </p:txBody>
      </p:sp>
      <p:sp>
        <p:nvSpPr>
          <p:cNvPr id="4" name="TextBox 3">
            <a:extLst>
              <a:ext uri="{FF2B5EF4-FFF2-40B4-BE49-F238E27FC236}">
                <a16:creationId xmlns:a16="http://schemas.microsoft.com/office/drawing/2014/main" id="{AA926446-07C6-3342-9CC2-3B61BC55909D}"/>
              </a:ext>
            </a:extLst>
          </p:cNvPr>
          <p:cNvSpPr txBox="1"/>
          <p:nvPr/>
        </p:nvSpPr>
        <p:spPr>
          <a:xfrm>
            <a:off x="86558" y="3284796"/>
            <a:ext cx="586699" cy="369332"/>
          </a:xfrm>
          <a:prstGeom prst="rect">
            <a:avLst/>
          </a:prstGeom>
          <a:solidFill>
            <a:srgbClr val="48FA38">
              <a:alpha val="30980"/>
            </a:srgbClr>
          </a:solidFill>
        </p:spPr>
        <p:txBody>
          <a:bodyPr wrap="none" rtlCol="0">
            <a:spAutoFit/>
          </a:bodyPr>
          <a:lstStyle/>
          <a:p>
            <a:pPr algn="ctr"/>
            <a:r>
              <a:rPr lang="en-US" dirty="0">
                <a:solidFill>
                  <a:srgbClr val="00B050"/>
                </a:solidFill>
              </a:rPr>
              <a:t>23%</a:t>
            </a:r>
          </a:p>
        </p:txBody>
      </p:sp>
      <p:sp>
        <p:nvSpPr>
          <p:cNvPr id="5" name="TextBox 4">
            <a:extLst>
              <a:ext uri="{FF2B5EF4-FFF2-40B4-BE49-F238E27FC236}">
                <a16:creationId xmlns:a16="http://schemas.microsoft.com/office/drawing/2014/main" id="{265391FE-D678-2E43-9094-991619BB0E1F}"/>
              </a:ext>
            </a:extLst>
          </p:cNvPr>
          <p:cNvSpPr txBox="1"/>
          <p:nvPr/>
        </p:nvSpPr>
        <p:spPr>
          <a:xfrm>
            <a:off x="101745" y="4284885"/>
            <a:ext cx="593432" cy="369332"/>
          </a:xfrm>
          <a:prstGeom prst="rect">
            <a:avLst/>
          </a:prstGeom>
          <a:solidFill>
            <a:srgbClr val="FF0102">
              <a:alpha val="21176"/>
            </a:srgbClr>
          </a:solidFill>
        </p:spPr>
        <p:txBody>
          <a:bodyPr wrap="none" rtlCol="0">
            <a:spAutoFit/>
          </a:bodyPr>
          <a:lstStyle/>
          <a:p>
            <a:pPr algn="ctr"/>
            <a:r>
              <a:rPr lang="en-US" dirty="0">
                <a:solidFill>
                  <a:srgbClr val="FF0000"/>
                </a:solidFill>
              </a:rPr>
              <a:t>30%</a:t>
            </a:r>
          </a:p>
        </p:txBody>
      </p:sp>
      <p:sp>
        <p:nvSpPr>
          <p:cNvPr id="7" name="Rectangle 6">
            <a:extLst>
              <a:ext uri="{FF2B5EF4-FFF2-40B4-BE49-F238E27FC236}">
                <a16:creationId xmlns:a16="http://schemas.microsoft.com/office/drawing/2014/main" id="{196EAEAC-A27C-A64A-8B87-0641E214BEB6}"/>
              </a:ext>
            </a:extLst>
          </p:cNvPr>
          <p:cNvSpPr/>
          <p:nvPr/>
        </p:nvSpPr>
        <p:spPr>
          <a:xfrm>
            <a:off x="203345" y="5575066"/>
            <a:ext cx="800219" cy="830997"/>
          </a:xfrm>
          <a:prstGeom prst="rect">
            <a:avLst/>
          </a:prstGeom>
        </p:spPr>
        <p:txBody>
          <a:bodyPr wrap="none">
            <a:spAutoFit/>
          </a:bodyPr>
          <a:lstStyle/>
          <a:p>
            <a:r>
              <a:rPr lang="en-US" sz="4800" dirty="0">
                <a:solidFill>
                  <a:srgbClr val="660099"/>
                </a:solidFill>
                <a:latin typeface="Calibri" panose="020F0502020204030204" pitchFamily="34" charset="0"/>
                <a:hlinkClick r:id="rId3"/>
              </a:rPr>
              <a:t>🤦</a:t>
            </a:r>
          </a:p>
        </p:txBody>
      </p:sp>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9B030951-F128-9B4C-986F-DF4DE8837B9D}"/>
                  </a:ext>
                </a:extLst>
              </p:cNvPr>
              <p:cNvGraphicFramePr>
                <a:graphicFrameLocks noGrp="1"/>
              </p:cNvGraphicFramePr>
              <p:nvPr>
                <p:extLst>
                  <p:ext uri="{D42A27DB-BD31-4B8C-83A1-F6EECF244321}">
                    <p14:modId xmlns:p14="http://schemas.microsoft.com/office/powerpoint/2010/main" val="4212608524"/>
                  </p:ext>
                </p:extLst>
              </p:nvPr>
            </p:nvGraphicFramePr>
            <p:xfrm>
              <a:off x="8217804" y="1592219"/>
              <a:ext cx="3520413" cy="1386904"/>
            </p:xfrm>
            <a:graphic>
              <a:graphicData uri="http://schemas.openxmlformats.org/drawingml/2006/table">
                <a:tbl>
                  <a:tblPr firstRow="1" bandRow="1"/>
                  <a:tblGrid>
                    <a:gridCol w="1482809">
                      <a:extLst>
                        <a:ext uri="{9D8B030D-6E8A-4147-A177-3AD203B41FA5}">
                          <a16:colId xmlns:a16="http://schemas.microsoft.com/office/drawing/2014/main" val="2206442216"/>
                        </a:ext>
                      </a:extLst>
                    </a:gridCol>
                    <a:gridCol w="1077964">
                      <a:extLst>
                        <a:ext uri="{9D8B030D-6E8A-4147-A177-3AD203B41FA5}">
                          <a16:colId xmlns:a16="http://schemas.microsoft.com/office/drawing/2014/main" val="3488854923"/>
                        </a:ext>
                      </a:extLst>
                    </a:gridCol>
                    <a:gridCol w="959640">
                      <a:extLst>
                        <a:ext uri="{9D8B030D-6E8A-4147-A177-3AD203B41FA5}">
                          <a16:colId xmlns:a16="http://schemas.microsoft.com/office/drawing/2014/main" val="2489106273"/>
                        </a:ext>
                      </a:extLst>
                    </a:gridCol>
                  </a:tblGrid>
                  <a:tr h="354036">
                    <a:tc>
                      <a:txBody>
                        <a:bodyPr/>
                        <a:lstStyle/>
                        <a:p>
                          <a:pPr algn="ctr"/>
                          <a:r>
                            <a:rPr lang="en-US" sz="2100" dirty="0">
                              <a:latin typeface="Calibri" panose="020F0502020204030204" pitchFamily="34" charset="0"/>
                              <a:cs typeface="Calibri" panose="020F0502020204030204" pitchFamily="34" charset="0"/>
                            </a:rPr>
                            <a:t>system</a:t>
                          </a:r>
                        </a:p>
                      </a:txBody>
                      <a:tcPr marL="121920" marR="121920" marT="60960" marB="60960"/>
                    </a:tc>
                    <a:tc>
                      <a:txBody>
                        <a:bodyPr/>
                        <a:lstStyle/>
                        <a:p>
                          <a:pPr algn="ctr"/>
                          <a:r>
                            <a:rPr lang="en-US" sz="2400" b="1" i="1"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acc>
                                <m:accPr>
                                  <m:chr m:val="̂"/>
                                  <m:ctrlPr>
                                    <a:rPr lang="en-US" sz="2400" b="1" i="1" smtClean="0">
                                      <a:solidFill>
                                        <a:srgbClr val="FF0000"/>
                                      </a:solidFill>
                                      <a:latin typeface="Cambria Math" panose="02040503050406030204" pitchFamily="18" charset="0"/>
                                      <a:ea typeface="Cambria Math" panose="02040503050406030204" pitchFamily="18" charset="0"/>
                                    </a:rPr>
                                  </m:ctrlPr>
                                </m:accPr>
                                <m:e>
                                  <m:r>
                                    <a:rPr lang="en-US" sz="2400" b="1" i="1">
                                      <a:solidFill>
                                        <a:srgbClr val="FF0000"/>
                                      </a:solidFill>
                                      <a:latin typeface="Cambria Math" panose="02040503050406030204" pitchFamily="18" charset="0"/>
                                      <a:ea typeface="Cambria Math" panose="02040503050406030204" pitchFamily="18" charset="0"/>
                                    </a:rPr>
                                    <m:t>𝜽</m:t>
                                  </m:r>
                                </m:e>
                              </m:acc>
                            </m:oMath>
                          </a14:m>
                          <a:r>
                            <a:rPr lang="en-US" sz="2100" b="1" i="1" dirty="0">
                              <a:latin typeface="Cambria Math" panose="02040503050406030204" pitchFamily="18" charset="0"/>
                              <a:ea typeface="Cambria Math" panose="02040503050406030204" pitchFamily="18" charset="0"/>
                              <a:cs typeface="Calibri" panose="020F0502020204030204" pitchFamily="34" charset="0"/>
                            </a:rPr>
                            <a:t>    </a:t>
                          </a:r>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r>
                                  <m:rPr>
                                    <m:nor/>
                                  </m:rPr>
                                  <a:rPr lang="el-GR" sz="2400" b="1" i="1" dirty="0" smtClean="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θ</m:t>
                                </m:r>
                              </m:oMath>
                            </m:oMathPara>
                          </a14:m>
                          <a:endParaRPr lang="en-US" sz="2400" i="1" dirty="0">
                            <a:latin typeface="Cambria Math" panose="02040503050406030204" pitchFamily="18" charset="0"/>
                            <a:ea typeface="Cambria Math" panose="02040503050406030204" pitchFamily="18" charset="0"/>
                            <a:cs typeface="Calibri" panose="020F0502020204030204" pitchFamily="34" charset="0"/>
                          </a:endParaRPr>
                        </a:p>
                      </a:txBody>
                      <a:tcPr marL="121920" marR="121920" marT="60960" marB="60960"/>
                    </a:tc>
                    <a:extLst>
                      <a:ext uri="{0D108BD9-81ED-4DB2-BD59-A6C34878D82A}">
                        <a16:rowId xmlns:a16="http://schemas.microsoft.com/office/drawing/2014/main" val="2670100430"/>
                      </a:ext>
                    </a:extLst>
                  </a:tr>
                  <a:tr h="354036">
                    <a:tc>
                      <a:txBody>
                        <a:bodyPr/>
                        <a:lstStyle/>
                        <a:p>
                          <a:pPr algn="ctr"/>
                          <a:r>
                            <a:rPr lang="en-US" sz="2100" b="1" i="1" dirty="0">
                              <a:solidFill>
                                <a:srgbClr val="7030A0"/>
                              </a:solidFill>
                              <a:latin typeface="Calibri" panose="020F0502020204030204" pitchFamily="34" charset="0"/>
                              <a:cs typeface="Calibri" panose="020F0502020204030204" pitchFamily="34" charset="0"/>
                            </a:rPr>
                            <a:t>classifier-A</a:t>
                          </a:r>
                          <a:endParaRPr lang="en-US" sz="2100" b="1" dirty="0">
                            <a:solidFill>
                              <a:srgbClr val="7030A0"/>
                            </a:solidFill>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100" i="1" dirty="0">
                              <a:latin typeface="Calibri" panose="020F0502020204030204" pitchFamily="34" charset="0"/>
                              <a:cs typeface="Calibri" panose="020F0502020204030204" pitchFamily="34" charset="0"/>
                            </a:rPr>
                            <a:t>38%</a:t>
                          </a:r>
                          <a:endParaRPr lang="en-US" sz="2100" dirty="0">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100" dirty="0">
                              <a:latin typeface="Calibri" panose="020F0502020204030204" pitchFamily="34" charset="0"/>
                              <a:cs typeface="Calibri" panose="020F0502020204030204" pitchFamily="34" charset="0"/>
                            </a:rPr>
                            <a:t>?</a:t>
                          </a:r>
                        </a:p>
                      </a:txBody>
                      <a:tcPr marL="121920" marR="121920" marT="60960" marB="60960"/>
                    </a:tc>
                    <a:extLst>
                      <a:ext uri="{0D108BD9-81ED-4DB2-BD59-A6C34878D82A}">
                        <a16:rowId xmlns:a16="http://schemas.microsoft.com/office/drawing/2014/main" val="828456133"/>
                      </a:ext>
                    </a:extLst>
                  </a:tr>
                  <a:tr h="354036">
                    <a:tc>
                      <a:txBody>
                        <a:bodyPr/>
                        <a:lstStyle/>
                        <a:p>
                          <a:pPr algn="ctr"/>
                          <a:r>
                            <a:rPr lang="en-US" sz="2100" b="1" i="1" dirty="0">
                              <a:solidFill>
                                <a:srgbClr val="00B050"/>
                              </a:solidFill>
                              <a:latin typeface="Calibri" panose="020F0502020204030204" pitchFamily="34" charset="0"/>
                              <a:cs typeface="Calibri" panose="020F0502020204030204" pitchFamily="34" charset="0"/>
                            </a:rPr>
                            <a:t>classifier-B</a:t>
                          </a:r>
                          <a:endParaRPr lang="en-US" sz="2100" b="1" dirty="0">
                            <a:solidFill>
                              <a:srgbClr val="00B050"/>
                            </a:solidFill>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100" i="1" dirty="0">
                              <a:latin typeface="Calibri" panose="020F0502020204030204" pitchFamily="34" charset="0"/>
                              <a:cs typeface="Calibri" panose="020F0502020204030204" pitchFamily="34" charset="0"/>
                            </a:rPr>
                            <a:t>45%</a:t>
                          </a:r>
                          <a:endParaRPr lang="en-US" sz="2100" dirty="0">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100" dirty="0">
                              <a:latin typeface="Calibri" panose="020F0502020204030204" pitchFamily="34" charset="0"/>
                              <a:cs typeface="Calibri" panose="020F0502020204030204" pitchFamily="34" charset="0"/>
                            </a:rPr>
                            <a:t>?</a:t>
                          </a:r>
                        </a:p>
                      </a:txBody>
                      <a:tcPr marL="121920" marR="121920" marT="60960" marB="60960"/>
                    </a:tc>
                    <a:extLst>
                      <a:ext uri="{0D108BD9-81ED-4DB2-BD59-A6C34878D82A}">
                        <a16:rowId xmlns:a16="http://schemas.microsoft.com/office/drawing/2014/main" val="3402907107"/>
                      </a:ext>
                    </a:extLst>
                  </a:tr>
                </a:tbl>
              </a:graphicData>
            </a:graphic>
          </p:graphicFrame>
        </mc:Choice>
        <mc:Fallback>
          <p:graphicFrame>
            <p:nvGraphicFramePr>
              <p:cNvPr id="8" name="Table 7">
                <a:extLst>
                  <a:ext uri="{FF2B5EF4-FFF2-40B4-BE49-F238E27FC236}">
                    <a16:creationId xmlns:a16="http://schemas.microsoft.com/office/drawing/2014/main" id="{9B030951-F128-9B4C-986F-DF4DE8837B9D}"/>
                  </a:ext>
                </a:extLst>
              </p:cNvPr>
              <p:cNvGraphicFramePr>
                <a:graphicFrameLocks noGrp="1"/>
              </p:cNvGraphicFramePr>
              <p:nvPr>
                <p:extLst>
                  <p:ext uri="{D42A27DB-BD31-4B8C-83A1-F6EECF244321}">
                    <p14:modId xmlns:p14="http://schemas.microsoft.com/office/powerpoint/2010/main" val="4212608524"/>
                  </p:ext>
                </p:extLst>
              </p:nvPr>
            </p:nvGraphicFramePr>
            <p:xfrm>
              <a:off x="8217804" y="1592219"/>
              <a:ext cx="3520413" cy="1386904"/>
            </p:xfrm>
            <a:graphic>
              <a:graphicData uri="http://schemas.openxmlformats.org/drawingml/2006/table">
                <a:tbl>
                  <a:tblPr firstRow="1" bandRow="1"/>
                  <a:tblGrid>
                    <a:gridCol w="1482809">
                      <a:extLst>
                        <a:ext uri="{9D8B030D-6E8A-4147-A177-3AD203B41FA5}">
                          <a16:colId xmlns:a16="http://schemas.microsoft.com/office/drawing/2014/main" val="2206442216"/>
                        </a:ext>
                      </a:extLst>
                    </a:gridCol>
                    <a:gridCol w="1077964">
                      <a:extLst>
                        <a:ext uri="{9D8B030D-6E8A-4147-A177-3AD203B41FA5}">
                          <a16:colId xmlns:a16="http://schemas.microsoft.com/office/drawing/2014/main" val="3488854923"/>
                        </a:ext>
                      </a:extLst>
                    </a:gridCol>
                    <a:gridCol w="959640">
                      <a:extLst>
                        <a:ext uri="{9D8B030D-6E8A-4147-A177-3AD203B41FA5}">
                          <a16:colId xmlns:a16="http://schemas.microsoft.com/office/drawing/2014/main" val="2489106273"/>
                        </a:ext>
                      </a:extLst>
                    </a:gridCol>
                  </a:tblGrid>
                  <a:tr h="502984">
                    <a:tc>
                      <a:txBody>
                        <a:bodyPr/>
                        <a:lstStyle/>
                        <a:p>
                          <a:pPr algn="ctr"/>
                          <a:r>
                            <a:rPr lang="en-US" sz="2100" dirty="0">
                              <a:latin typeface="Calibri" panose="020F0502020204030204" pitchFamily="34" charset="0"/>
                              <a:cs typeface="Calibri" panose="020F0502020204030204" pitchFamily="34" charset="0"/>
                            </a:rPr>
                            <a:t>system</a:t>
                          </a:r>
                        </a:p>
                      </a:txBody>
                      <a:tcPr marL="121920" marR="121920" marT="60960" marB="60960"/>
                    </a:tc>
                    <a:tc>
                      <a:txBody>
                        <a:bodyPr/>
                        <a:lstStyle/>
                        <a:p>
                          <a:endParaRPr lang="en-US"/>
                        </a:p>
                      </a:txBody>
                      <a:tcPr marL="121920" marR="121920" marT="60960" marB="60960">
                        <a:blipFill>
                          <a:blip r:embed="rId4"/>
                          <a:stretch>
                            <a:fillRect l="-138824" t="-7500" r="-89412" b="-195000"/>
                          </a:stretch>
                        </a:blipFill>
                      </a:tcPr>
                    </a:tc>
                    <a:tc>
                      <a:txBody>
                        <a:bodyPr/>
                        <a:lstStyle/>
                        <a:p>
                          <a:endParaRPr lang="en-US"/>
                        </a:p>
                      </a:txBody>
                      <a:tcPr marL="121920" marR="121920" marT="60960" marB="60960">
                        <a:blipFill>
                          <a:blip r:embed="rId4"/>
                          <a:stretch>
                            <a:fillRect l="-267105" t="-7500" b="-195000"/>
                          </a:stretch>
                        </a:blipFill>
                      </a:tcPr>
                    </a:tc>
                    <a:extLst>
                      <a:ext uri="{0D108BD9-81ED-4DB2-BD59-A6C34878D82A}">
                        <a16:rowId xmlns:a16="http://schemas.microsoft.com/office/drawing/2014/main" val="2670100430"/>
                      </a:ext>
                    </a:extLst>
                  </a:tr>
                  <a:tr h="441960">
                    <a:tc>
                      <a:txBody>
                        <a:bodyPr/>
                        <a:lstStyle/>
                        <a:p>
                          <a:pPr algn="ctr"/>
                          <a:r>
                            <a:rPr lang="en-US" sz="2100" b="1" i="1" dirty="0">
                              <a:solidFill>
                                <a:srgbClr val="7030A0"/>
                              </a:solidFill>
                              <a:latin typeface="Calibri" panose="020F0502020204030204" pitchFamily="34" charset="0"/>
                              <a:cs typeface="Calibri" panose="020F0502020204030204" pitchFamily="34" charset="0"/>
                            </a:rPr>
                            <a:t>classifier-A</a:t>
                          </a:r>
                          <a:endParaRPr lang="en-US" sz="2100" b="1" dirty="0">
                            <a:solidFill>
                              <a:srgbClr val="7030A0"/>
                            </a:solidFill>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100" i="1" dirty="0">
                              <a:latin typeface="Calibri" panose="020F0502020204030204" pitchFamily="34" charset="0"/>
                              <a:cs typeface="Calibri" panose="020F0502020204030204" pitchFamily="34" charset="0"/>
                            </a:rPr>
                            <a:t>38%</a:t>
                          </a:r>
                          <a:endParaRPr lang="en-US" sz="2100" dirty="0">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100" dirty="0">
                              <a:latin typeface="Calibri" panose="020F0502020204030204" pitchFamily="34" charset="0"/>
                              <a:cs typeface="Calibri" panose="020F0502020204030204" pitchFamily="34" charset="0"/>
                            </a:rPr>
                            <a:t>?</a:t>
                          </a:r>
                        </a:p>
                      </a:txBody>
                      <a:tcPr marL="121920" marR="121920" marT="60960" marB="60960"/>
                    </a:tc>
                    <a:extLst>
                      <a:ext uri="{0D108BD9-81ED-4DB2-BD59-A6C34878D82A}">
                        <a16:rowId xmlns:a16="http://schemas.microsoft.com/office/drawing/2014/main" val="828456133"/>
                      </a:ext>
                    </a:extLst>
                  </a:tr>
                  <a:tr h="441960">
                    <a:tc>
                      <a:txBody>
                        <a:bodyPr/>
                        <a:lstStyle/>
                        <a:p>
                          <a:pPr algn="ctr"/>
                          <a:r>
                            <a:rPr lang="en-US" sz="2100" b="1" i="1" dirty="0">
                              <a:solidFill>
                                <a:srgbClr val="00B050"/>
                              </a:solidFill>
                              <a:latin typeface="Calibri" panose="020F0502020204030204" pitchFamily="34" charset="0"/>
                              <a:cs typeface="Calibri" panose="020F0502020204030204" pitchFamily="34" charset="0"/>
                            </a:rPr>
                            <a:t>classifier-B</a:t>
                          </a:r>
                          <a:endParaRPr lang="en-US" sz="2100" b="1" dirty="0">
                            <a:solidFill>
                              <a:srgbClr val="00B050"/>
                            </a:solidFill>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100" i="1" dirty="0">
                              <a:latin typeface="Calibri" panose="020F0502020204030204" pitchFamily="34" charset="0"/>
                              <a:cs typeface="Calibri" panose="020F0502020204030204" pitchFamily="34" charset="0"/>
                            </a:rPr>
                            <a:t>45%</a:t>
                          </a:r>
                          <a:endParaRPr lang="en-US" sz="2100" dirty="0">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100" dirty="0">
                              <a:latin typeface="Calibri" panose="020F0502020204030204" pitchFamily="34" charset="0"/>
                              <a:cs typeface="Calibri" panose="020F0502020204030204" pitchFamily="34" charset="0"/>
                            </a:rPr>
                            <a:t>?</a:t>
                          </a:r>
                        </a:p>
                      </a:txBody>
                      <a:tcPr marL="121920" marR="121920" marT="60960" marB="60960"/>
                    </a:tc>
                    <a:extLst>
                      <a:ext uri="{0D108BD9-81ED-4DB2-BD59-A6C34878D82A}">
                        <a16:rowId xmlns:a16="http://schemas.microsoft.com/office/drawing/2014/main" val="3402907107"/>
                      </a:ext>
                    </a:extLst>
                  </a:tr>
                </a:tbl>
              </a:graphicData>
            </a:graphic>
          </p:graphicFrame>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D5AAF4BD-E5EA-2C42-B7F2-EB1D64D64AF2}"/>
                  </a:ext>
                </a:extLst>
              </p:cNvPr>
              <p:cNvSpPr/>
              <p:nvPr/>
            </p:nvSpPr>
            <p:spPr>
              <a:xfrm>
                <a:off x="8101608" y="3215747"/>
                <a:ext cx="3787447" cy="462819"/>
              </a:xfrm>
              <a:prstGeom prst="rect">
                <a:avLst/>
              </a:prstGeom>
            </p:spPr>
            <p:txBody>
              <a:bodyPr wrap="none">
                <a:spAutoFit/>
              </a:bodyPr>
              <a:lstStyle/>
              <a:p>
                <a14:m>
                  <m:oMath xmlns:m="http://schemas.openxmlformats.org/officeDocument/2006/math">
                    <m:r>
                      <a:rPr lang="en-US" sz="2133" b="1" i="1">
                        <a:latin typeface="Cambria Math" panose="02040503050406030204" pitchFamily="18" charset="0"/>
                        <a:ea typeface="Cambria Math" panose="02040503050406030204" pitchFamily="18" charset="0"/>
                      </a:rPr>
                      <m:t>𝐏</m:t>
                    </m:r>
                    <m:d>
                      <m:dPr>
                        <m:begChr m:val="["/>
                        <m:endChr m:val="]"/>
                        <m:ctrlPr>
                          <a:rPr lang="en-US" sz="2133" i="1">
                            <a:latin typeface="Cambria Math" panose="02040503050406030204" pitchFamily="18" charset="0"/>
                            <a:ea typeface="Cambria Math" panose="02040503050406030204" pitchFamily="18" charset="0"/>
                          </a:rPr>
                        </m:ctrlPr>
                      </m:dPr>
                      <m:e>
                        <m:sSub>
                          <m:sSubPr>
                            <m:ctrlPr>
                              <a:rPr lang="en-US" sz="2133" i="1">
                                <a:solidFill>
                                  <a:srgbClr val="FF0000"/>
                                </a:solidFill>
                                <a:latin typeface="Cambria Math" panose="02040503050406030204" pitchFamily="18" charset="0"/>
                                <a:ea typeface="Cambria Math" panose="02040503050406030204" pitchFamily="18" charset="0"/>
                              </a:rPr>
                            </m:ctrlPr>
                          </m:sSubPr>
                          <m:e>
                            <m:acc>
                              <m:accPr>
                                <m:chr m:val="̂"/>
                                <m:ctrlPr>
                                  <a:rPr lang="en-US" sz="2133" i="1">
                                    <a:solidFill>
                                      <a:srgbClr val="FF0000"/>
                                    </a:solidFill>
                                    <a:latin typeface="Cambria Math" panose="02040503050406030204" pitchFamily="18" charset="0"/>
                                    <a:ea typeface="Cambria Math" panose="02040503050406030204" pitchFamily="18" charset="0"/>
                                  </a:rPr>
                                </m:ctrlPr>
                              </m:accPr>
                              <m:e>
                                <m:r>
                                  <a:rPr lang="en-US" sz="2133" i="1">
                                    <a:solidFill>
                                      <a:srgbClr val="FF0000"/>
                                    </a:solidFill>
                                    <a:latin typeface="Cambria Math" panose="02040503050406030204" pitchFamily="18" charset="0"/>
                                    <a:ea typeface="Cambria Math" panose="02040503050406030204" pitchFamily="18" charset="0"/>
                                  </a:rPr>
                                  <m:t>𝜃</m:t>
                                </m:r>
                              </m:e>
                            </m:acc>
                          </m:e>
                          <m:sub>
                            <m:r>
                              <a:rPr lang="en-US" sz="2133" i="1">
                                <a:solidFill>
                                  <a:srgbClr val="FF0000"/>
                                </a:solidFill>
                                <a:latin typeface="Cambria Math" panose="02040503050406030204" pitchFamily="18" charset="0"/>
                                <a:ea typeface="Cambria Math" panose="02040503050406030204" pitchFamily="18" charset="0"/>
                              </a:rPr>
                              <m:t>𝐵</m:t>
                            </m:r>
                          </m:sub>
                        </m:sSub>
                        <m:r>
                          <a:rPr lang="en-US" sz="2133">
                            <a:latin typeface="Cambria Math" panose="02040503050406030204" pitchFamily="18" charset="0"/>
                            <a:ea typeface="Cambria Math" panose="02040503050406030204" pitchFamily="18" charset="0"/>
                          </a:rPr>
                          <m:t>−</m:t>
                        </m:r>
                        <m:sSub>
                          <m:sSubPr>
                            <m:ctrlPr>
                              <a:rPr lang="en-US" sz="2133" i="1">
                                <a:solidFill>
                                  <a:srgbClr val="FF0000"/>
                                </a:solidFill>
                                <a:latin typeface="Cambria Math" panose="02040503050406030204" pitchFamily="18" charset="0"/>
                                <a:ea typeface="Cambria Math" panose="02040503050406030204" pitchFamily="18" charset="0"/>
                              </a:rPr>
                            </m:ctrlPr>
                          </m:sSubPr>
                          <m:e>
                            <m:acc>
                              <m:accPr>
                                <m:chr m:val="̂"/>
                                <m:ctrlPr>
                                  <a:rPr lang="en-US" sz="2133" i="1">
                                    <a:solidFill>
                                      <a:srgbClr val="FF0000"/>
                                    </a:solidFill>
                                    <a:latin typeface="Cambria Math" panose="02040503050406030204" pitchFamily="18" charset="0"/>
                                    <a:ea typeface="Cambria Math" panose="02040503050406030204" pitchFamily="18" charset="0"/>
                                  </a:rPr>
                                </m:ctrlPr>
                              </m:accPr>
                              <m:e>
                                <m:r>
                                  <a:rPr lang="en-US" sz="2133" i="1">
                                    <a:solidFill>
                                      <a:srgbClr val="FF0000"/>
                                    </a:solidFill>
                                    <a:latin typeface="Cambria Math" panose="02040503050406030204" pitchFamily="18" charset="0"/>
                                    <a:ea typeface="Cambria Math" panose="02040503050406030204" pitchFamily="18" charset="0"/>
                                  </a:rPr>
                                  <m:t>𝜃</m:t>
                                </m:r>
                              </m:e>
                            </m:acc>
                          </m:e>
                          <m:sub>
                            <m:r>
                              <a:rPr lang="en-US" sz="2133" i="1">
                                <a:solidFill>
                                  <a:srgbClr val="FF0000"/>
                                </a:solidFill>
                                <a:latin typeface="Cambria Math" panose="02040503050406030204" pitchFamily="18" charset="0"/>
                                <a:ea typeface="Cambria Math" panose="02040503050406030204" pitchFamily="18" charset="0"/>
                              </a:rPr>
                              <m:t>𝐴</m:t>
                            </m:r>
                          </m:sub>
                        </m:sSub>
                        <m:r>
                          <a:rPr lang="en-US" sz="2133">
                            <a:latin typeface="Cambria Math" panose="02040503050406030204" pitchFamily="18" charset="0"/>
                            <a:ea typeface="Cambria Math" panose="02040503050406030204" pitchFamily="18" charset="0"/>
                          </a:rPr>
                          <m:t>&gt;7</m:t>
                        </m:r>
                      </m:e>
                      <m:e>
                        <m:r>
                          <m:rPr>
                            <m:nor/>
                          </m:rPr>
                          <a:rPr lang="el-GR" sz="2133" b="1" i="1"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θ</m:t>
                        </m:r>
                        <m:r>
                          <m:rPr>
                            <m:nor/>
                          </m:rPr>
                          <a:rPr lang="en-US" sz="2133" b="1" i="1" baseline="-25000"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A</m:t>
                        </m:r>
                        <m:r>
                          <m:rPr>
                            <m:nor/>
                          </m:rPr>
                          <a:rPr lang="en-US" sz="2133"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133" dirty="0">
                            <a:solidFill>
                              <a:srgbClr val="0010FB"/>
                            </a:solidFill>
                            <a:latin typeface="Cambria Math" panose="02040503050406030204" pitchFamily="18" charset="0"/>
                            <a:ea typeface="Cambria Math" panose="02040503050406030204" pitchFamily="18" charset="0"/>
                          </a:rPr>
                          <m:t>=</m:t>
                        </m:r>
                        <m:r>
                          <m:rPr>
                            <m:nor/>
                          </m:rPr>
                          <a:rPr lang="en-US" sz="2133"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l-GR" sz="2133" b="1" i="1"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θ</m:t>
                        </m:r>
                        <m:r>
                          <m:rPr>
                            <m:nor/>
                          </m:rPr>
                          <a:rPr lang="en-US" sz="2133" b="1" i="1" baseline="-25000"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B</m:t>
                        </m:r>
                      </m:e>
                    </m:d>
                  </m:oMath>
                </a14:m>
                <a:r>
                  <a:rPr lang="en-US" sz="2133" dirty="0">
                    <a:latin typeface="Cambria Math" panose="02040503050406030204" pitchFamily="18" charset="0"/>
                    <a:ea typeface="Cambria Math" panose="02040503050406030204" pitchFamily="18" charset="0"/>
                  </a:rPr>
                  <a:t> &lt; 0.01 </a:t>
                </a:r>
              </a:p>
            </p:txBody>
          </p:sp>
        </mc:Choice>
        <mc:Fallback>
          <p:sp>
            <p:nvSpPr>
              <p:cNvPr id="10" name="Rectangle 9">
                <a:extLst>
                  <a:ext uri="{FF2B5EF4-FFF2-40B4-BE49-F238E27FC236}">
                    <a16:creationId xmlns:a16="http://schemas.microsoft.com/office/drawing/2014/main" id="{D5AAF4BD-E5EA-2C42-B7F2-EB1D64D64AF2}"/>
                  </a:ext>
                </a:extLst>
              </p:cNvPr>
              <p:cNvSpPr>
                <a:spLocks noRot="1" noChangeAspect="1" noMove="1" noResize="1" noEditPoints="1" noAdjustHandles="1" noChangeArrowheads="1" noChangeShapeType="1" noTextEdit="1"/>
              </p:cNvSpPr>
              <p:nvPr/>
            </p:nvSpPr>
            <p:spPr>
              <a:xfrm>
                <a:off x="8101608" y="3215747"/>
                <a:ext cx="3787447" cy="462819"/>
              </a:xfrm>
              <a:prstGeom prst="rect">
                <a:avLst/>
              </a:prstGeom>
              <a:blipFill>
                <a:blip r:embed="rId5"/>
                <a:stretch>
                  <a:fillRect r="-1003" b="-210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8EEDE18-2A8B-B745-9C73-825125444FD1}"/>
                  </a:ext>
                </a:extLst>
              </p:cNvPr>
              <p:cNvSpPr/>
              <p:nvPr/>
            </p:nvSpPr>
            <p:spPr>
              <a:xfrm>
                <a:off x="8127924" y="4271753"/>
                <a:ext cx="2295821" cy="420564"/>
              </a:xfrm>
              <a:prstGeom prst="rect">
                <a:avLst/>
              </a:prstGeom>
            </p:spPr>
            <p:txBody>
              <a:bodyPr wrap="none">
                <a:spAutoFit/>
              </a:bodyPr>
              <a:lstStyle/>
              <a:p>
                <a14:m>
                  <m:oMath xmlns:m="http://schemas.openxmlformats.org/officeDocument/2006/math">
                    <m:r>
                      <a:rPr lang="en-US" sz="2133" b="1" i="1">
                        <a:latin typeface="Cambria Math" panose="02040503050406030204" pitchFamily="18" charset="0"/>
                        <a:ea typeface="Cambria Math" panose="02040503050406030204" pitchFamily="18" charset="0"/>
                      </a:rPr>
                      <m:t>𝐏</m:t>
                    </m:r>
                    <m:r>
                      <a:rPr lang="en-US" sz="2133" b="1" i="1">
                        <a:latin typeface="Cambria Math" panose="02040503050406030204" pitchFamily="18" charset="0"/>
                        <a:ea typeface="Cambria Math" panose="02040503050406030204" pitchFamily="18" charset="0"/>
                      </a:rPr>
                      <m:t>[</m:t>
                    </m:r>
                    <m:r>
                      <m:rPr>
                        <m:nor/>
                      </m:rPr>
                      <a:rPr lang="el-GR" sz="2133" b="1" i="1"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θ</m:t>
                    </m:r>
                    <m:r>
                      <m:rPr>
                        <m:nor/>
                      </m:rPr>
                      <a:rPr lang="en-US" sz="2133" b="1" i="1" baseline="-25000"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B</m:t>
                    </m:r>
                    <m:r>
                      <m:rPr>
                        <m:nor/>
                      </m:rPr>
                      <a:rPr lang="en-US" sz="2133"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 &gt; </m:t>
                    </m:r>
                    <m:r>
                      <m:rPr>
                        <m:nor/>
                      </m:rPr>
                      <a:rPr lang="el-GR" sz="2133" b="1" i="1"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θ</m:t>
                    </m:r>
                    <m:r>
                      <m:rPr>
                        <m:nor/>
                      </m:rPr>
                      <a:rPr lang="en-US" sz="2133" b="1" i="1" baseline="-25000"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A</m:t>
                    </m:r>
                    <m:r>
                      <a:rPr lang="en-US" sz="2133" b="1" i="1">
                        <a:latin typeface="Cambria Math" panose="02040503050406030204" pitchFamily="18" charset="0"/>
                        <a:ea typeface="Cambria Math" panose="02040503050406030204" pitchFamily="18" charset="0"/>
                      </a:rPr>
                      <m:t>]</m:t>
                    </m:r>
                  </m:oMath>
                </a14:m>
                <a:r>
                  <a:rPr lang="en-US" sz="2133" dirty="0">
                    <a:latin typeface="Cambria Math" panose="02040503050406030204" pitchFamily="18" charset="0"/>
                    <a:ea typeface="Cambria Math" panose="02040503050406030204" pitchFamily="18" charset="0"/>
                  </a:rPr>
                  <a:t> &gt; 0.99 </a:t>
                </a:r>
              </a:p>
            </p:txBody>
          </p:sp>
        </mc:Choice>
        <mc:Fallback>
          <p:sp>
            <p:nvSpPr>
              <p:cNvPr id="12" name="Rectangle 11">
                <a:extLst>
                  <a:ext uri="{FF2B5EF4-FFF2-40B4-BE49-F238E27FC236}">
                    <a16:creationId xmlns:a16="http://schemas.microsoft.com/office/drawing/2014/main" id="{58EEDE18-2A8B-B745-9C73-825125444FD1}"/>
                  </a:ext>
                </a:extLst>
              </p:cNvPr>
              <p:cNvSpPr>
                <a:spLocks noRot="1" noChangeAspect="1" noMove="1" noResize="1" noEditPoints="1" noAdjustHandles="1" noChangeArrowheads="1" noChangeShapeType="1" noTextEdit="1"/>
              </p:cNvSpPr>
              <p:nvPr/>
            </p:nvSpPr>
            <p:spPr>
              <a:xfrm>
                <a:off x="8127924" y="4271753"/>
                <a:ext cx="2295821" cy="420564"/>
              </a:xfrm>
              <a:prstGeom prst="rect">
                <a:avLst/>
              </a:prstGeom>
              <a:blipFill>
                <a:blip r:embed="rId6"/>
                <a:stretch>
                  <a:fillRect t="-9091" r="-2198" b="-30303"/>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04FE8991-7D42-254E-94E0-E4D62C4B95DA}"/>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sp>
        <p:nvSpPr>
          <p:cNvPr id="11" name="Rounded Rectangle 10">
            <a:extLst>
              <a:ext uri="{FF2B5EF4-FFF2-40B4-BE49-F238E27FC236}">
                <a16:creationId xmlns:a16="http://schemas.microsoft.com/office/drawing/2014/main" id="{6BAEEBFE-7A5C-184A-9D14-91E665A77830}"/>
              </a:ext>
            </a:extLst>
          </p:cNvPr>
          <p:cNvSpPr/>
          <p:nvPr/>
        </p:nvSpPr>
        <p:spPr>
          <a:xfrm>
            <a:off x="1221616" y="5642891"/>
            <a:ext cx="9950610" cy="5376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t>Only a small percentage correctly answered a basic p-value interpretation question.</a:t>
            </a:r>
            <a:endParaRPr lang="en-US" sz="2200" i="1" dirty="0"/>
          </a:p>
        </p:txBody>
      </p:sp>
      <p:grpSp>
        <p:nvGrpSpPr>
          <p:cNvPr id="16" name="Group 15">
            <a:extLst>
              <a:ext uri="{FF2B5EF4-FFF2-40B4-BE49-F238E27FC236}">
                <a16:creationId xmlns:a16="http://schemas.microsoft.com/office/drawing/2014/main" id="{ACF6E347-3158-B141-BA24-20181589A75C}"/>
              </a:ext>
            </a:extLst>
          </p:cNvPr>
          <p:cNvGrpSpPr/>
          <p:nvPr/>
        </p:nvGrpSpPr>
        <p:grpSpPr>
          <a:xfrm>
            <a:off x="595722" y="3215747"/>
            <a:ext cx="346661" cy="1420602"/>
            <a:chOff x="633948" y="3219133"/>
            <a:chExt cx="346661" cy="1420602"/>
          </a:xfrm>
        </p:grpSpPr>
        <p:pic>
          <p:nvPicPr>
            <p:cNvPr id="6" name="Picture 5">
              <a:extLst>
                <a:ext uri="{FF2B5EF4-FFF2-40B4-BE49-F238E27FC236}">
                  <a16:creationId xmlns:a16="http://schemas.microsoft.com/office/drawing/2014/main" id="{EA4B351B-38B7-864A-AA82-A1F4F23274E5}"/>
                </a:ext>
              </a:extLst>
            </p:cNvPr>
            <p:cNvPicPr>
              <a:picLocks noChangeAspect="1"/>
            </p:cNvPicPr>
            <p:nvPr/>
          </p:nvPicPr>
          <p:blipFill>
            <a:blip r:embed="rId7"/>
            <a:stretch>
              <a:fillRect/>
            </a:stretch>
          </p:blipFill>
          <p:spPr>
            <a:xfrm>
              <a:off x="640241" y="4299367"/>
              <a:ext cx="340368" cy="340368"/>
            </a:xfrm>
            <a:prstGeom prst="rect">
              <a:avLst/>
            </a:prstGeom>
          </p:spPr>
        </p:pic>
        <p:pic>
          <p:nvPicPr>
            <p:cNvPr id="15" name="Picture 14">
              <a:extLst>
                <a:ext uri="{FF2B5EF4-FFF2-40B4-BE49-F238E27FC236}">
                  <a16:creationId xmlns:a16="http://schemas.microsoft.com/office/drawing/2014/main" id="{219D7ABD-C77B-7E44-A697-6FFBE0F162F6}"/>
                </a:ext>
              </a:extLst>
            </p:cNvPr>
            <p:cNvPicPr>
              <a:picLocks noChangeAspect="1"/>
            </p:cNvPicPr>
            <p:nvPr/>
          </p:nvPicPr>
          <p:blipFill>
            <a:blip r:embed="rId8"/>
            <a:stretch>
              <a:fillRect/>
            </a:stretch>
          </p:blipFill>
          <p:spPr>
            <a:xfrm>
              <a:off x="633948" y="3219133"/>
              <a:ext cx="344088" cy="434995"/>
            </a:xfrm>
            <a:prstGeom prst="rect">
              <a:avLst/>
            </a:prstGeom>
          </p:spPr>
        </p:pic>
      </p:grpSp>
    </p:spTree>
    <p:extLst>
      <p:ext uri="{BB962C8B-B14F-4D97-AF65-F5344CB8AC3E}">
        <p14:creationId xmlns:p14="http://schemas.microsoft.com/office/powerpoint/2010/main" val="346014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10" grpId="0"/>
      <p:bldP spid="12"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91E24D20-33D4-5E42-B17B-CD113EB13A9A}"/>
              </a:ext>
            </a:extLst>
          </p:cNvPr>
          <p:cNvSpPr/>
          <p:nvPr/>
        </p:nvSpPr>
        <p:spPr>
          <a:xfrm>
            <a:off x="6226630" y="2647132"/>
            <a:ext cx="1855296" cy="2385590"/>
          </a:xfrm>
          <a:prstGeom prst="roundRect">
            <a:avLst>
              <a:gd name="adj" fmla="val 9727"/>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FD1A42-36C9-4B4F-8D7A-F380F0ECCC4E}"/>
              </a:ext>
            </a:extLst>
          </p:cNvPr>
          <p:cNvSpPr>
            <a:spLocks noGrp="1"/>
          </p:cNvSpPr>
          <p:nvPr>
            <p:ph type="title"/>
          </p:nvPr>
        </p:nvSpPr>
        <p:spPr/>
        <p:txBody>
          <a:bodyPr/>
          <a:lstStyle/>
          <a:p>
            <a:r>
              <a:rPr lang="en-US" dirty="0"/>
              <a:t>Ease of interpretation: Bayesians vs Freq.</a:t>
            </a:r>
          </a:p>
        </p:txBody>
      </p:sp>
      <p:sp>
        <p:nvSpPr>
          <p:cNvPr id="4" name="Slide Number Placeholder 3">
            <a:extLst>
              <a:ext uri="{FF2B5EF4-FFF2-40B4-BE49-F238E27FC236}">
                <a16:creationId xmlns:a16="http://schemas.microsoft.com/office/drawing/2014/main" id="{5DAFE3E9-4906-6646-97F4-3930E1AE38F7}"/>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grpSp>
        <p:nvGrpSpPr>
          <p:cNvPr id="19" name="Group 18">
            <a:extLst>
              <a:ext uri="{FF2B5EF4-FFF2-40B4-BE49-F238E27FC236}">
                <a16:creationId xmlns:a16="http://schemas.microsoft.com/office/drawing/2014/main" id="{CFACB09B-AF37-A44E-8477-06A3E4DB333D}"/>
              </a:ext>
            </a:extLst>
          </p:cNvPr>
          <p:cNvGrpSpPr/>
          <p:nvPr/>
        </p:nvGrpSpPr>
        <p:grpSpPr>
          <a:xfrm>
            <a:off x="260108" y="2647132"/>
            <a:ext cx="5890320" cy="2385590"/>
            <a:chOff x="260108" y="2647132"/>
            <a:chExt cx="5890320" cy="2385590"/>
          </a:xfrm>
        </p:grpSpPr>
        <p:sp>
          <p:nvSpPr>
            <p:cNvPr id="14" name="Rounded Rectangle 13">
              <a:extLst>
                <a:ext uri="{FF2B5EF4-FFF2-40B4-BE49-F238E27FC236}">
                  <a16:creationId xmlns:a16="http://schemas.microsoft.com/office/drawing/2014/main" id="{77A9ADFF-C1B6-C849-99A3-2EDEBD9386A5}"/>
                </a:ext>
              </a:extLst>
            </p:cNvPr>
            <p:cNvSpPr/>
            <p:nvPr/>
          </p:nvSpPr>
          <p:spPr>
            <a:xfrm>
              <a:off x="4295133" y="2647132"/>
              <a:ext cx="1855295" cy="2385590"/>
            </a:xfrm>
            <a:prstGeom prst="roundRect">
              <a:avLst>
                <a:gd name="adj" fmla="val 9727"/>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2680D77-5156-D848-88C3-F80C76F25374}"/>
                    </a:ext>
                  </a:extLst>
                </p:cNvPr>
                <p:cNvSpPr txBox="1"/>
                <p:nvPr/>
              </p:nvSpPr>
              <p:spPr>
                <a:xfrm>
                  <a:off x="260108" y="3160485"/>
                  <a:ext cx="3890745"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m:rPr>
                                <m:sty m:val="p"/>
                              </m:rPr>
                              <a:rPr lang="en-US" sz="3200">
                                <a:solidFill>
                                  <a:srgbClr val="00B050"/>
                                </a:solidFill>
                                <a:latin typeface="Cambria Math" panose="02040503050406030204" pitchFamily="18" charset="0"/>
                              </a:rPr>
                              <m:t>obs</m:t>
                            </m:r>
                            <m:r>
                              <a:rPr lang="en-US" sz="3200">
                                <a:solidFill>
                                  <a:srgbClr val="00B050"/>
                                </a:solidFill>
                                <a:latin typeface="Cambria Math" panose="02040503050406030204" pitchFamily="18" charset="0"/>
                              </a:rPr>
                              <m:t>. &gt;</m:t>
                            </m:r>
                            <m:sSub>
                              <m:sSubPr>
                                <m:ctrlPr>
                                  <a:rPr lang="en-US" sz="3200" i="1">
                                    <a:solidFill>
                                      <a:srgbClr val="FF0000"/>
                                    </a:solidFill>
                                    <a:latin typeface="Cambria Math" panose="02040503050406030204" pitchFamily="18" charset="0"/>
                                  </a:rPr>
                                </m:ctrlPr>
                              </m:sSubPr>
                              <m:e>
                                <m:acc>
                                  <m:accPr>
                                    <m:chr m:val="̂"/>
                                    <m:ctrlPr>
                                      <a:rPr lang="en-US" sz="3200" i="1">
                                        <a:solidFill>
                                          <a:srgbClr val="FF0000"/>
                                        </a:solidFill>
                                        <a:latin typeface="Cambria Math" panose="02040503050406030204" pitchFamily="18" charset="0"/>
                                      </a:rPr>
                                    </m:ctrlPr>
                                  </m:accPr>
                                  <m:e>
                                    <m:r>
                                      <a:rPr lang="en-US" sz="3200">
                                        <a:solidFill>
                                          <a:srgbClr val="FF0000"/>
                                        </a:solidFill>
                                        <a:latin typeface="Cambria Math" panose="02040503050406030204" pitchFamily="18" charset="0"/>
                                      </a:rPr>
                                      <m:t>𝜃</m:t>
                                    </m:r>
                                  </m:e>
                                </m:acc>
                              </m:e>
                              <m:sub>
                                <m:r>
                                  <a:rPr lang="en-US" sz="3200" i="1">
                                    <a:solidFill>
                                      <a:srgbClr val="FF0000"/>
                                    </a:solidFill>
                                    <a:latin typeface="Cambria Math" panose="02040503050406030204" pitchFamily="18" charset="0"/>
                                  </a:rPr>
                                  <m:t>𝐴</m:t>
                                </m:r>
                              </m:sub>
                            </m:sSub>
                            <m:r>
                              <a:rPr lang="en-US" sz="3200" i="1">
                                <a:solidFill>
                                  <a:srgbClr val="FF0000"/>
                                </a:solidFill>
                                <a:latin typeface="Cambria Math" panose="02040503050406030204" pitchFamily="18" charset="0"/>
                              </a:rPr>
                              <m:t>−</m:t>
                            </m:r>
                            <m:sSub>
                              <m:sSubPr>
                                <m:ctrlPr>
                                  <a:rPr lang="en-US" sz="3200" i="1">
                                    <a:solidFill>
                                      <a:srgbClr val="FF0000"/>
                                    </a:solidFill>
                                    <a:latin typeface="Cambria Math" panose="02040503050406030204" pitchFamily="18" charset="0"/>
                                  </a:rPr>
                                </m:ctrlPr>
                              </m:sSubPr>
                              <m:e>
                                <m:acc>
                                  <m:accPr>
                                    <m:chr m:val="̂"/>
                                    <m:ctrlPr>
                                      <a:rPr lang="en-US" sz="3200" i="1">
                                        <a:solidFill>
                                          <a:srgbClr val="FF0000"/>
                                        </a:solidFill>
                                        <a:latin typeface="Cambria Math" panose="02040503050406030204" pitchFamily="18" charset="0"/>
                                      </a:rPr>
                                    </m:ctrlPr>
                                  </m:accPr>
                                  <m:e>
                                    <m:r>
                                      <a:rPr lang="en-US" sz="3200">
                                        <a:solidFill>
                                          <a:srgbClr val="FF0000"/>
                                        </a:solidFill>
                                        <a:latin typeface="Cambria Math" panose="02040503050406030204" pitchFamily="18" charset="0"/>
                                      </a:rPr>
                                      <m:t>𝜃</m:t>
                                    </m:r>
                                  </m:e>
                                </m:acc>
                              </m:e>
                              <m:sub>
                                <m:r>
                                  <a:rPr lang="en-US" sz="3200" i="1">
                                    <a:solidFill>
                                      <a:srgbClr val="FF0000"/>
                                    </a:solidFill>
                                    <a:latin typeface="Cambria Math" panose="02040503050406030204" pitchFamily="18" charset="0"/>
                                  </a:rPr>
                                  <m:t>𝐵</m:t>
                                </m:r>
                              </m:sub>
                            </m:sSub>
                            <m:r>
                              <a:rPr lang="en-US" sz="3200" i="1">
                                <a:latin typeface="Cambria Math" panose="02040503050406030204" pitchFamily="18" charset="0"/>
                              </a:rPr>
                              <m:t>| </m:t>
                            </m:r>
                            <m:acc>
                              <m:accPr>
                                <m:chr m:val="̅"/>
                                <m:ctrlPr>
                                  <a:rPr lang="en-US" sz="3200" b="1" i="1">
                                    <a:solidFill>
                                      <a:srgbClr val="0011FF"/>
                                    </a:solidFill>
                                    <a:latin typeface="Cambria Math" panose="02040503050406030204" pitchFamily="18" charset="0"/>
                                  </a:rPr>
                                </m:ctrlPr>
                              </m:accPr>
                              <m:e>
                                <m:r>
                                  <a:rPr lang="en-US" sz="3200" b="1" i="1">
                                    <a:solidFill>
                                      <a:srgbClr val="0011FF"/>
                                    </a:solidFill>
                                    <a:latin typeface="Cambria Math" panose="02040503050406030204" pitchFamily="18" charset="0"/>
                                  </a:rPr>
                                  <m:t>𝑯</m:t>
                                </m:r>
                              </m:e>
                            </m:acc>
                            <m:r>
                              <a:rPr lang="en-US" sz="3200" b="1" i="1">
                                <a:solidFill>
                                  <a:srgbClr val="0011FF"/>
                                </a:solidFill>
                                <a:latin typeface="Cambria Math" panose="02040503050406030204" pitchFamily="18" charset="0"/>
                              </a:rPr>
                              <m:t> </m:t>
                            </m:r>
                          </m:e>
                        </m:d>
                      </m:oMath>
                    </m:oMathPara>
                  </a14:m>
                  <a:endParaRPr lang="en-US" sz="3200" dirty="0"/>
                </a:p>
              </p:txBody>
            </p:sp>
          </mc:Choice>
          <mc:Fallback>
            <p:sp>
              <p:nvSpPr>
                <p:cNvPr id="5" name="TextBox 4">
                  <a:extLst>
                    <a:ext uri="{FF2B5EF4-FFF2-40B4-BE49-F238E27FC236}">
                      <a16:creationId xmlns:a16="http://schemas.microsoft.com/office/drawing/2014/main" id="{92680D77-5156-D848-88C3-F80C76F25374}"/>
                    </a:ext>
                  </a:extLst>
                </p:cNvPr>
                <p:cNvSpPr txBox="1">
                  <a:spLocks noRot="1" noChangeAspect="1" noMove="1" noResize="1" noEditPoints="1" noAdjustHandles="1" noChangeArrowheads="1" noChangeShapeType="1" noTextEdit="1"/>
                </p:cNvSpPr>
                <p:nvPr/>
              </p:nvSpPr>
              <p:spPr>
                <a:xfrm>
                  <a:off x="260108" y="3160485"/>
                  <a:ext cx="3890745" cy="555858"/>
                </a:xfrm>
                <a:prstGeom prst="rect">
                  <a:avLst/>
                </a:prstGeom>
                <a:blipFill>
                  <a:blip r:embed="rId3"/>
                  <a:stretch>
                    <a:fillRect l="-1623" t="-17778" b="-2666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2DCB65D-CEFF-334C-9ED8-7D27AAEA3651}"/>
                </a:ext>
              </a:extLst>
            </p:cNvPr>
            <p:cNvSpPr/>
            <p:nvPr/>
          </p:nvSpPr>
          <p:spPr>
            <a:xfrm>
              <a:off x="1615676" y="4020839"/>
              <a:ext cx="1282723" cy="523220"/>
            </a:xfrm>
            <a:prstGeom prst="rect">
              <a:avLst/>
            </a:prstGeom>
          </p:spPr>
          <p:txBody>
            <a:bodyPr wrap="none">
              <a:spAutoFit/>
            </a:bodyPr>
            <a:lstStyle/>
            <a:p>
              <a:r>
                <a:rPr lang="en-US" sz="2800" i="1" dirty="0"/>
                <a:t>p-value</a:t>
              </a:r>
            </a:p>
          </p:txBody>
        </p:sp>
        <p:sp>
          <p:nvSpPr>
            <p:cNvPr id="7" name="Right Brace 6">
              <a:extLst>
                <a:ext uri="{FF2B5EF4-FFF2-40B4-BE49-F238E27FC236}">
                  <a16:creationId xmlns:a16="http://schemas.microsoft.com/office/drawing/2014/main" id="{2012BBE5-BCFA-D54A-88FD-F5D0BB70A1F7}"/>
                </a:ext>
              </a:extLst>
            </p:cNvPr>
            <p:cNvSpPr/>
            <p:nvPr/>
          </p:nvSpPr>
          <p:spPr>
            <a:xfrm rot="5400000">
              <a:off x="2065449" y="2243872"/>
              <a:ext cx="299808" cy="3369002"/>
            </a:xfrm>
            <a:prstGeom prst="rightBrace">
              <a:avLst>
                <a:gd name="adj1" fmla="val 14047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400"/>
            </a:p>
          </p:txBody>
        </p:sp>
      </p:gr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7EC5D78-4292-FA4D-83D3-B35DDCB4EF11}"/>
                  </a:ext>
                </a:extLst>
              </p:cNvPr>
              <p:cNvSpPr txBox="1"/>
              <p:nvPr/>
            </p:nvSpPr>
            <p:spPr>
              <a:xfrm>
                <a:off x="8207085" y="3152001"/>
                <a:ext cx="38313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1" i="1">
                              <a:solidFill>
                                <a:srgbClr val="0011FF"/>
                              </a:solidFill>
                              <a:latin typeface="Cambria Math" panose="02040503050406030204" pitchFamily="18" charset="0"/>
                            </a:rPr>
                            <m:t>𝑯</m:t>
                          </m:r>
                          <m:r>
                            <a:rPr lang="en-US" sz="3600" b="0" i="1" smtClean="0">
                              <a:solidFill>
                                <a:schemeClr val="tx1"/>
                              </a:solidFill>
                              <a:latin typeface="Cambria Math" panose="02040503050406030204" pitchFamily="18" charset="0"/>
                            </a:rPr>
                            <m:t>|</m:t>
                          </m:r>
                          <m:r>
                            <m:rPr>
                              <m:sty m:val="p"/>
                            </m:rPr>
                            <a:rPr lang="en-US" sz="3600">
                              <a:solidFill>
                                <a:srgbClr val="00B050"/>
                              </a:solidFill>
                              <a:latin typeface="Cambria Math" panose="02040503050406030204" pitchFamily="18" charset="0"/>
                            </a:rPr>
                            <m:t>o</m:t>
                          </m:r>
                          <m:r>
                            <m:rPr>
                              <m:sty m:val="p"/>
                            </m:rPr>
                            <a:rPr lang="en-US" sz="3600" b="0" i="0" smtClean="0">
                              <a:solidFill>
                                <a:srgbClr val="00B050"/>
                              </a:solidFill>
                              <a:latin typeface="Cambria Math" panose="02040503050406030204" pitchFamily="18" charset="0"/>
                            </a:rPr>
                            <m:t>b</m:t>
                          </m:r>
                          <m:r>
                            <m:rPr>
                              <m:sty m:val="p"/>
                            </m:rPr>
                            <a:rPr lang="en-US" sz="3600">
                              <a:solidFill>
                                <a:srgbClr val="00B050"/>
                              </a:solidFill>
                              <a:latin typeface="Cambria Math" panose="02040503050406030204" pitchFamily="18" charset="0"/>
                            </a:rPr>
                            <m:t>servations</m:t>
                          </m:r>
                        </m:e>
                      </m:d>
                    </m:oMath>
                  </m:oMathPara>
                </a14:m>
                <a:endParaRPr lang="en-US" sz="3600" dirty="0"/>
              </a:p>
            </p:txBody>
          </p:sp>
        </mc:Choice>
        <mc:Fallback>
          <p:sp>
            <p:nvSpPr>
              <p:cNvPr id="8" name="TextBox 7">
                <a:extLst>
                  <a:ext uri="{FF2B5EF4-FFF2-40B4-BE49-F238E27FC236}">
                    <a16:creationId xmlns:a16="http://schemas.microsoft.com/office/drawing/2014/main" id="{D7EC5D78-4292-FA4D-83D3-B35DDCB4EF11}"/>
                  </a:ext>
                </a:extLst>
              </p:cNvPr>
              <p:cNvSpPr txBox="1">
                <a:spLocks noRot="1" noChangeAspect="1" noMove="1" noResize="1" noEditPoints="1" noAdjustHandles="1" noChangeArrowheads="1" noChangeShapeType="1" noTextEdit="1"/>
              </p:cNvSpPr>
              <p:nvPr/>
            </p:nvSpPr>
            <p:spPr>
              <a:xfrm>
                <a:off x="8207085" y="3152001"/>
                <a:ext cx="3831305" cy="553998"/>
              </a:xfrm>
              <a:prstGeom prst="rect">
                <a:avLst/>
              </a:prstGeom>
              <a:blipFill>
                <a:blip r:embed="rId4"/>
                <a:stretch>
                  <a:fillRect l="-2310" b="-31111"/>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1C1FD767-76D8-BB40-B133-9D7C1FB468BD}"/>
              </a:ext>
            </a:extLst>
          </p:cNvPr>
          <p:cNvGrpSpPr/>
          <p:nvPr/>
        </p:nvGrpSpPr>
        <p:grpSpPr>
          <a:xfrm>
            <a:off x="4422392" y="2778859"/>
            <a:ext cx="3554056" cy="2132952"/>
            <a:chOff x="6735320" y="2572946"/>
            <a:chExt cx="3934676" cy="2414080"/>
          </a:xfrm>
        </p:grpSpPr>
        <p:sp>
          <p:nvSpPr>
            <p:cNvPr id="9" name="Rectangle 8">
              <a:extLst>
                <a:ext uri="{FF2B5EF4-FFF2-40B4-BE49-F238E27FC236}">
                  <a16:creationId xmlns:a16="http://schemas.microsoft.com/office/drawing/2014/main" id="{92D084C2-8817-0C45-A41A-F286731B7A83}"/>
                </a:ext>
              </a:extLst>
            </p:cNvPr>
            <p:cNvSpPr/>
            <p:nvPr/>
          </p:nvSpPr>
          <p:spPr>
            <a:xfrm>
              <a:off x="6735321" y="2572946"/>
              <a:ext cx="1798652" cy="1121652"/>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p-value</a:t>
              </a:r>
            </a:p>
          </p:txBody>
        </p:sp>
        <p:sp>
          <p:nvSpPr>
            <p:cNvPr id="10" name="Rectangle 9">
              <a:extLst>
                <a:ext uri="{FF2B5EF4-FFF2-40B4-BE49-F238E27FC236}">
                  <a16:creationId xmlns:a16="http://schemas.microsoft.com/office/drawing/2014/main" id="{988B89BB-E11C-634C-8637-1EC0139A1145}"/>
                </a:ext>
              </a:extLst>
            </p:cNvPr>
            <p:cNvSpPr/>
            <p:nvPr/>
          </p:nvSpPr>
          <p:spPr>
            <a:xfrm>
              <a:off x="8871345" y="2585265"/>
              <a:ext cx="1798649" cy="11216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Bayes Factor</a:t>
              </a:r>
            </a:p>
          </p:txBody>
        </p:sp>
        <p:sp>
          <p:nvSpPr>
            <p:cNvPr id="11" name="Rectangle 10">
              <a:extLst>
                <a:ext uri="{FF2B5EF4-FFF2-40B4-BE49-F238E27FC236}">
                  <a16:creationId xmlns:a16="http://schemas.microsoft.com/office/drawing/2014/main" id="{E1C134EE-8352-D142-AE0D-B11AC4B35249}"/>
                </a:ext>
              </a:extLst>
            </p:cNvPr>
            <p:cNvSpPr/>
            <p:nvPr/>
          </p:nvSpPr>
          <p:spPr>
            <a:xfrm>
              <a:off x="6735320" y="3853055"/>
              <a:ext cx="1798652" cy="112165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Confidence Interval</a:t>
              </a:r>
            </a:p>
          </p:txBody>
        </p:sp>
        <p:sp>
          <p:nvSpPr>
            <p:cNvPr id="12" name="Rectangle 11">
              <a:extLst>
                <a:ext uri="{FF2B5EF4-FFF2-40B4-BE49-F238E27FC236}">
                  <a16:creationId xmlns:a16="http://schemas.microsoft.com/office/drawing/2014/main" id="{026F3585-D874-7C48-A93B-F870A1B8142C}"/>
                </a:ext>
              </a:extLst>
            </p:cNvPr>
            <p:cNvSpPr/>
            <p:nvPr/>
          </p:nvSpPr>
          <p:spPr>
            <a:xfrm>
              <a:off x="8871347" y="3865374"/>
              <a:ext cx="1798649" cy="1121652"/>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Posterior Intervals</a:t>
              </a:r>
            </a:p>
          </p:txBody>
        </p:sp>
      </p:grpSp>
      <p:sp>
        <p:nvSpPr>
          <p:cNvPr id="15" name="Rectangle 14">
            <a:extLst>
              <a:ext uri="{FF2B5EF4-FFF2-40B4-BE49-F238E27FC236}">
                <a16:creationId xmlns:a16="http://schemas.microsoft.com/office/drawing/2014/main" id="{BA360249-01DD-0646-B9CD-80B5C9204CE3}"/>
              </a:ext>
            </a:extLst>
          </p:cNvPr>
          <p:cNvSpPr/>
          <p:nvPr/>
        </p:nvSpPr>
        <p:spPr>
          <a:xfrm>
            <a:off x="4520054" y="1980636"/>
            <a:ext cx="1429335" cy="545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Frequentist</a:t>
            </a:r>
          </a:p>
        </p:txBody>
      </p:sp>
      <p:sp>
        <p:nvSpPr>
          <p:cNvPr id="16" name="Rectangle 15">
            <a:extLst>
              <a:ext uri="{FF2B5EF4-FFF2-40B4-BE49-F238E27FC236}">
                <a16:creationId xmlns:a16="http://schemas.microsoft.com/office/drawing/2014/main" id="{501C9E38-DE47-9348-8FF5-BBF8EE20655D}"/>
              </a:ext>
            </a:extLst>
          </p:cNvPr>
          <p:cNvSpPr/>
          <p:nvPr/>
        </p:nvSpPr>
        <p:spPr>
          <a:xfrm>
            <a:off x="6416785" y="1980636"/>
            <a:ext cx="1429335" cy="545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Bayesian</a:t>
            </a:r>
          </a:p>
        </p:txBody>
      </p:sp>
      <p:sp>
        <p:nvSpPr>
          <p:cNvPr id="18" name="Rounded Rectangle 17">
            <a:extLst>
              <a:ext uri="{FF2B5EF4-FFF2-40B4-BE49-F238E27FC236}">
                <a16:creationId xmlns:a16="http://schemas.microsoft.com/office/drawing/2014/main" id="{671A1C08-A52C-AF44-BE3A-0EDC517C0A0E}"/>
              </a:ext>
            </a:extLst>
          </p:cNvPr>
          <p:cNvSpPr/>
          <p:nvPr/>
        </p:nvSpPr>
        <p:spPr>
          <a:xfrm>
            <a:off x="1052055" y="5275092"/>
            <a:ext cx="9989994" cy="680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i="1" dirty="0"/>
              <a:t>  Our participants mistakenly interpret </a:t>
            </a:r>
            <a:r>
              <a:rPr lang="en-US" sz="2400" b="1" i="1" dirty="0"/>
              <a:t>frequentist</a:t>
            </a:r>
            <a:r>
              <a:rPr lang="en-US" sz="2400" i="1" dirty="0"/>
              <a:t> notions in a </a:t>
            </a:r>
            <a:r>
              <a:rPr lang="en-US" sz="2400" b="1" i="1" dirty="0"/>
              <a:t>Bayesian</a:t>
            </a:r>
            <a:r>
              <a:rPr lang="en-US" sz="2400" i="1" dirty="0"/>
              <a:t> way.</a:t>
            </a:r>
          </a:p>
        </p:txBody>
      </p:sp>
    </p:spTree>
    <p:extLst>
      <p:ext uri="{BB962C8B-B14F-4D97-AF65-F5344CB8AC3E}">
        <p14:creationId xmlns:p14="http://schemas.microsoft.com/office/powerpoint/2010/main" val="65000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80CC8-50D1-D64A-B110-BDBD6F93324B}"/>
              </a:ext>
            </a:extLst>
          </p:cNvPr>
          <p:cNvSpPr>
            <a:spLocks noGrp="1"/>
          </p:cNvSpPr>
          <p:nvPr>
            <p:ph type="title"/>
          </p:nvPr>
        </p:nvSpPr>
        <p:spPr/>
        <p:txBody>
          <a:bodyPr/>
          <a:lstStyle/>
          <a:p>
            <a:endParaRPr lang="en-US"/>
          </a:p>
        </p:txBody>
      </p:sp>
      <p:graphicFrame>
        <p:nvGraphicFramePr>
          <p:cNvPr id="5" name="Content Placeholder 4">
            <a:extLst>
              <a:ext uri="{FF2B5EF4-FFF2-40B4-BE49-F238E27FC236}">
                <a16:creationId xmlns:a16="http://schemas.microsoft.com/office/drawing/2014/main" id="{94B160A1-CBC2-B643-BFC8-1FC9685C881E}"/>
              </a:ext>
            </a:extLst>
          </p:cNvPr>
          <p:cNvGraphicFramePr>
            <a:graphicFrameLocks noGrp="1"/>
          </p:cNvGraphicFramePr>
          <p:nvPr>
            <p:ph idx="4294967295"/>
            <p:extLst>
              <p:ext uri="{D42A27DB-BD31-4B8C-83A1-F6EECF244321}">
                <p14:modId xmlns:p14="http://schemas.microsoft.com/office/powerpoint/2010/main" val="2819435688"/>
              </p:ext>
            </p:extLst>
          </p:nvPr>
        </p:nvGraphicFramePr>
        <p:xfrm>
          <a:off x="572738" y="1569898"/>
          <a:ext cx="7268901" cy="3659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ounded Rectangular Callout 1">
            <a:extLst>
              <a:ext uri="{FF2B5EF4-FFF2-40B4-BE49-F238E27FC236}">
                <a16:creationId xmlns:a16="http://schemas.microsoft.com/office/drawing/2014/main" id="{B2EBB767-8795-7149-BB66-1014AA8ED7BB}"/>
              </a:ext>
            </a:extLst>
          </p:cNvPr>
          <p:cNvSpPr/>
          <p:nvPr/>
        </p:nvSpPr>
        <p:spPr>
          <a:xfrm>
            <a:off x="7489371" y="1854654"/>
            <a:ext cx="4419600" cy="3186113"/>
          </a:xfrm>
          <a:prstGeom prst="wedgeRoundRectCallout">
            <a:avLst>
              <a:gd name="adj1" fmla="val -62967"/>
              <a:gd name="adj2" fmla="val 106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42900" indent="-342900">
              <a:buFont typeface="Arial" panose="020B0604020202020204" pitchFamily="34" charset="0"/>
              <a:buChar char="•"/>
            </a:pPr>
            <a:r>
              <a:rPr lang="en" sz="2000" dirty="0"/>
              <a:t>While p-valued based tests are </a:t>
            </a:r>
            <a:r>
              <a:rPr lang="en" sz="2000" b="1" dirty="0"/>
              <a:t>the most popular choice </a:t>
            </a:r>
            <a:r>
              <a:rPr lang="en" sz="2000" dirty="0"/>
              <a:t>among NLP practitioners, they’re </a:t>
            </a:r>
            <a:r>
              <a:rPr lang="en" sz="2000" b="1" dirty="0"/>
              <a:t>difficult to understand </a:t>
            </a:r>
            <a:r>
              <a:rPr lang="en" sz="2000" dirty="0"/>
              <a:t>and highly </a:t>
            </a:r>
            <a:r>
              <a:rPr lang="en" sz="2000" b="1" dirty="0"/>
              <a:t>prone to misunderstanding</a:t>
            </a:r>
            <a:r>
              <a:rPr lang="en" sz="2000" dirty="0"/>
              <a:t>. </a:t>
            </a:r>
          </a:p>
          <a:p>
            <a:pPr marL="342900" indent="-342900">
              <a:buFont typeface="Arial" panose="020B0604020202020204" pitchFamily="34" charset="0"/>
              <a:buChar char="•"/>
            </a:pPr>
            <a:endParaRPr lang="en" sz="2000" dirty="0"/>
          </a:p>
          <a:p>
            <a:pPr marL="342900" indent="-342900">
              <a:buFont typeface="Arial" panose="020B0604020202020204" pitchFamily="34" charset="0"/>
              <a:buChar char="•"/>
            </a:pPr>
            <a:r>
              <a:rPr lang="en" sz="2000" dirty="0"/>
              <a:t>Bayesian Intervals provide results that are </a:t>
            </a:r>
            <a:r>
              <a:rPr lang="en" sz="2000" b="1" dirty="0"/>
              <a:t>more natural</a:t>
            </a:r>
            <a:r>
              <a:rPr lang="en" sz="2000" dirty="0"/>
              <a:t> to interpret.</a:t>
            </a:r>
            <a:endParaRPr lang="en-US" sz="2000" dirty="0"/>
          </a:p>
        </p:txBody>
      </p:sp>
      <p:sp>
        <p:nvSpPr>
          <p:cNvPr id="7" name="Right Arrow 6">
            <a:extLst>
              <a:ext uri="{FF2B5EF4-FFF2-40B4-BE49-F238E27FC236}">
                <a16:creationId xmlns:a16="http://schemas.microsoft.com/office/drawing/2014/main" id="{408BDB94-16FD-9247-AC4A-5443B70C742A}"/>
              </a:ext>
            </a:extLst>
          </p:cNvPr>
          <p:cNvSpPr/>
          <p:nvPr/>
        </p:nvSpPr>
        <p:spPr>
          <a:xfrm>
            <a:off x="283029" y="4169969"/>
            <a:ext cx="729205" cy="55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6E1DD0C-2B66-F645-94EE-881DB9CE662B}"/>
              </a:ext>
            </a:extLst>
          </p:cNvPr>
          <p:cNvSpPr>
            <a:spLocks noGrp="1"/>
          </p:cNvSpPr>
          <p:nvPr>
            <p:ph type="sldNum" sz="quarter" idx="12"/>
          </p:nvPr>
        </p:nvSpPr>
        <p:spPr/>
        <p:txBody>
          <a:bodyPr/>
          <a:lstStyle/>
          <a:p>
            <a:fld id="{C97FC88E-866D-894C-A5F4-69E219FEB641}" type="slidenum">
              <a:rPr lang="en-US" smtClean="0"/>
              <a:t>16</a:t>
            </a:fld>
            <a:endParaRPr lang="en-US" dirty="0"/>
          </a:p>
        </p:txBody>
      </p:sp>
    </p:spTree>
    <p:extLst>
      <p:ext uri="{BB962C8B-B14F-4D97-AF65-F5344CB8AC3E}">
        <p14:creationId xmlns:p14="http://schemas.microsoft.com/office/powerpoint/2010/main" val="332314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74EC-C872-7049-8BE1-7F8F5DCE5CA8}"/>
              </a:ext>
            </a:extLst>
          </p:cNvPr>
          <p:cNvSpPr>
            <a:spLocks noGrp="1"/>
          </p:cNvSpPr>
          <p:nvPr>
            <p:ph type="title"/>
          </p:nvPr>
        </p:nvSpPr>
        <p:spPr/>
        <p:txBody>
          <a:bodyPr/>
          <a:lstStyle/>
          <a:p>
            <a:r>
              <a:rPr lang="en-US" dirty="0"/>
              <a:t>Summary</a:t>
            </a:r>
          </a:p>
        </p:txBody>
      </p:sp>
      <p:sp>
        <p:nvSpPr>
          <p:cNvPr id="15" name="Content Placeholder 2">
            <a:extLst>
              <a:ext uri="{FF2B5EF4-FFF2-40B4-BE49-F238E27FC236}">
                <a16:creationId xmlns:a16="http://schemas.microsoft.com/office/drawing/2014/main" id="{5B7AFB4A-5A7E-AB41-A5FD-4B9DA2338C39}"/>
              </a:ext>
            </a:extLst>
          </p:cNvPr>
          <p:cNvSpPr txBox="1">
            <a:spLocks/>
          </p:cNvSpPr>
          <p:nvPr/>
        </p:nvSpPr>
        <p:spPr>
          <a:xfrm>
            <a:off x="838200" y="1559753"/>
            <a:ext cx="10378441" cy="4562283"/>
          </a:xfrm>
          <a:prstGeom prst="rect">
            <a:avLst/>
          </a:prstGeom>
        </p:spPr>
        <p:txBody>
          <a:bodyPr vert="horz" lIns="121920" tIns="60960" rIns="121920" bIns="6096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 sz="2400" dirty="0"/>
              <a:t>The work surveys four different alternatives for hypothesis assessment. </a:t>
            </a:r>
          </a:p>
          <a:p>
            <a:pPr lvl="1"/>
            <a:r>
              <a:rPr lang="en" sz="2000" dirty="0"/>
              <a:t>Details in the paper</a:t>
            </a:r>
            <a:endParaRPr lang="en" sz="2400" dirty="0"/>
          </a:p>
          <a:p>
            <a:endParaRPr lang="en" sz="2400" dirty="0"/>
          </a:p>
          <a:p>
            <a:r>
              <a:rPr lang="en" sz="2400" dirty="0"/>
              <a:t>We provide comparisons among these algorithms: </a:t>
            </a:r>
          </a:p>
          <a:p>
            <a:pPr lvl="1"/>
            <a:r>
              <a:rPr lang="en" sz="2000" dirty="0"/>
              <a:t>Whether their easy to interpret / misinterpret </a:t>
            </a:r>
          </a:p>
          <a:p>
            <a:pPr lvl="1"/>
            <a:r>
              <a:rPr lang="en" sz="2000" dirty="0"/>
              <a:t>… </a:t>
            </a:r>
            <a:endParaRPr lang="en" sz="2400" dirty="0"/>
          </a:p>
          <a:p>
            <a:endParaRPr lang="en" sz="2400" dirty="0"/>
          </a:p>
          <a:p>
            <a:r>
              <a:rPr lang="en" sz="2400" dirty="0"/>
              <a:t>We compare usage patterns: </a:t>
            </a:r>
          </a:p>
          <a:p>
            <a:pPr lvl="1"/>
            <a:r>
              <a:rPr lang="en" sz="2000" dirty="0"/>
              <a:t>Surveying the field </a:t>
            </a:r>
          </a:p>
          <a:p>
            <a:pPr lvl="1"/>
            <a:r>
              <a:rPr lang="en" sz="2000" dirty="0"/>
              <a:t>Manual annotation of papers </a:t>
            </a:r>
          </a:p>
          <a:p>
            <a:pPr lvl="1"/>
            <a:endParaRPr lang="en" sz="2000" dirty="0"/>
          </a:p>
          <a:p>
            <a:r>
              <a:rPr lang="en" sz="2300" dirty="0" err="1"/>
              <a:t>HyBayes</a:t>
            </a:r>
            <a:r>
              <a:rPr lang="en" sz="2300" dirty="0"/>
              <a:t>:  </a:t>
            </a:r>
            <a:r>
              <a:rPr lang="en-US" sz="2400" dirty="0">
                <a:latin typeface="Consolas" panose="020B0609020204030204" pitchFamily="49" charset="0"/>
                <a:cs typeface="Consolas" panose="020B0609020204030204" pitchFamily="49" charset="0"/>
              </a:rPr>
              <a:t>https://</a:t>
            </a:r>
            <a:r>
              <a:rPr lang="en-US" sz="2400" dirty="0" err="1">
                <a:latin typeface="Consolas" panose="020B0609020204030204" pitchFamily="49" charset="0"/>
                <a:cs typeface="Consolas" panose="020B0609020204030204" pitchFamily="49" charset="0"/>
              </a:rPr>
              <a:t>github.com</a:t>
            </a:r>
            <a:r>
              <a:rPr lang="en-US" sz="2400"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allenai</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HyBayes</a:t>
            </a:r>
            <a:endParaRPr lang="en-US" sz="2400" b="1"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B592CB15-429C-CD4F-A9A7-29B68CF13D13}"/>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sp>
        <p:nvSpPr>
          <p:cNvPr id="5" name="Rectangle 4">
            <a:extLst>
              <a:ext uri="{FF2B5EF4-FFF2-40B4-BE49-F238E27FC236}">
                <a16:creationId xmlns:a16="http://schemas.microsoft.com/office/drawing/2014/main" id="{9FBC73CA-B64E-0D4D-84D9-CECFAFD84283}"/>
              </a:ext>
            </a:extLst>
          </p:cNvPr>
          <p:cNvSpPr/>
          <p:nvPr/>
        </p:nvSpPr>
        <p:spPr>
          <a:xfrm>
            <a:off x="4836249" y="5721926"/>
            <a:ext cx="184731" cy="400110"/>
          </a:xfrm>
          <a:prstGeom prst="rect">
            <a:avLst/>
          </a:prstGeom>
        </p:spPr>
        <p:txBody>
          <a:bodyPr wrap="none">
            <a:spAutoFit/>
          </a:bodyPr>
          <a:lstStyle/>
          <a:p>
            <a:endParaRPr lang="en-US" sz="20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767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4" end="4"/>
                                            </p:txEl>
                                          </p:spTgt>
                                        </p:tgtEl>
                                        <p:attrNameLst>
                                          <p:attrName>style.visibility</p:attrName>
                                        </p:attrNameLst>
                                      </p:cBhvr>
                                      <p:to>
                                        <p:strVal val="visible"/>
                                      </p:to>
                                    </p:set>
                                    <p:animEffect transition="in" filter="fade">
                                      <p:cBhvr>
                                        <p:cTn id="22" dur="500"/>
                                        <p:tgtEl>
                                          <p:spTgt spid="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fade">
                                      <p:cBhvr>
                                        <p:cTn id="32" dur="500"/>
                                        <p:tgtEl>
                                          <p:spTgt spid="1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8" end="8"/>
                                            </p:txEl>
                                          </p:spTgt>
                                        </p:tgtEl>
                                        <p:attrNameLst>
                                          <p:attrName>style.visibility</p:attrName>
                                        </p:attrNameLst>
                                      </p:cBhvr>
                                      <p:to>
                                        <p:strVal val="visible"/>
                                      </p:to>
                                    </p:set>
                                    <p:animEffect transition="in" filter="fade">
                                      <p:cBhvr>
                                        <p:cTn id="37" dur="500"/>
                                        <p:tgtEl>
                                          <p:spTgt spid="1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9" end="9"/>
                                            </p:txEl>
                                          </p:spTgt>
                                        </p:tgtEl>
                                        <p:attrNameLst>
                                          <p:attrName>style.visibility</p:attrName>
                                        </p:attrNameLst>
                                      </p:cBhvr>
                                      <p:to>
                                        <p:strVal val="visible"/>
                                      </p:to>
                                    </p:set>
                                    <p:animEffect transition="in" filter="fade">
                                      <p:cBhvr>
                                        <p:cTn id="42" dur="500"/>
                                        <p:tgtEl>
                                          <p:spTgt spid="1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xEl>
                                              <p:pRg st="11" end="11"/>
                                            </p:txEl>
                                          </p:spTgt>
                                        </p:tgtEl>
                                        <p:attrNameLst>
                                          <p:attrName>style.visibility</p:attrName>
                                        </p:attrNameLst>
                                      </p:cBhvr>
                                      <p:to>
                                        <p:strVal val="visible"/>
                                      </p:to>
                                    </p:set>
                                    <p:animEffect transition="in" filter="fade">
                                      <p:cBhvr>
                                        <p:cTn id="47" dur="500"/>
                                        <p:tgtEl>
                                          <p:spTgt spid="1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01CBC8-9193-7949-A09F-4E4EB168C053}"/>
              </a:ext>
            </a:extLst>
          </p:cNvPr>
          <p:cNvSpPr>
            <a:spLocks noGrp="1"/>
          </p:cNvSpPr>
          <p:nvPr>
            <p:ph type="pic" idx="1"/>
          </p:nvPr>
        </p:nvSpPr>
        <p:spPr/>
      </p:sp>
      <p:sp>
        <p:nvSpPr>
          <p:cNvPr id="3" name="Slide Number Placeholder 2">
            <a:extLst>
              <a:ext uri="{FF2B5EF4-FFF2-40B4-BE49-F238E27FC236}">
                <a16:creationId xmlns:a16="http://schemas.microsoft.com/office/drawing/2014/main" id="{50E885F8-6B3F-3641-A6F6-76A3F0CCAAC0}"/>
              </a:ext>
            </a:extLst>
          </p:cNvPr>
          <p:cNvSpPr>
            <a:spLocks noGrp="1"/>
          </p:cNvSpPr>
          <p:nvPr>
            <p:ph type="sldNum" sz="quarter" idx="10"/>
          </p:nvPr>
        </p:nvSpPr>
        <p:spPr/>
        <p:txBody>
          <a:bodyPr/>
          <a:lstStyle/>
          <a:p>
            <a:pPr>
              <a:defRPr/>
            </a:pPr>
            <a:fld id="{9BCA354B-78B0-2B40-B18D-76FF0D29A3DF}" type="slidenum">
              <a:rPr lang="en-US" smtClean="0"/>
              <a:pPr>
                <a:defRPr/>
              </a:pPr>
              <a:t>18</a:t>
            </a:fld>
            <a:endParaRPr lang="en-US" dirty="0"/>
          </a:p>
        </p:txBody>
      </p:sp>
    </p:spTree>
    <p:extLst>
      <p:ext uri="{BB962C8B-B14F-4D97-AF65-F5344CB8AC3E}">
        <p14:creationId xmlns:p14="http://schemas.microsoft.com/office/powerpoint/2010/main" val="5048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090484-8D4A-4B41-978A-CDA1E6E71E2E}"/>
              </a:ext>
            </a:extLst>
          </p:cNvPr>
          <p:cNvSpPr/>
          <p:nvPr/>
        </p:nvSpPr>
        <p:spPr>
          <a:xfrm>
            <a:off x="2429747" y="1023568"/>
            <a:ext cx="6748963" cy="502766"/>
          </a:xfrm>
          <a:prstGeom prst="rect">
            <a:avLst/>
          </a:prstGeom>
        </p:spPr>
        <p:txBody>
          <a:bodyPr wrap="none">
            <a:spAutoFit/>
          </a:bodyPr>
          <a:lstStyle/>
          <a:p>
            <a:r>
              <a:rPr lang="en-US" sz="2667" dirty="0">
                <a:latin typeface="Consolas" panose="020B0609020204030204" pitchFamily="49" charset="0"/>
                <a:cs typeface="Consolas" panose="020B0609020204030204" pitchFamily="49" charset="0"/>
              </a:rPr>
              <a:t>https://github.com/</a:t>
            </a:r>
            <a:r>
              <a:rPr lang="en-US" sz="2667" b="1" dirty="0">
                <a:latin typeface="Consolas" panose="020B0609020204030204" pitchFamily="49" charset="0"/>
                <a:cs typeface="Consolas" panose="020B0609020204030204" pitchFamily="49" charset="0"/>
              </a:rPr>
              <a:t>allenai/</a:t>
            </a:r>
            <a:r>
              <a:rPr lang="en-US" sz="2667" b="1" dirty="0" err="1">
                <a:latin typeface="Consolas" panose="020B0609020204030204" pitchFamily="49" charset="0"/>
                <a:cs typeface="Consolas" panose="020B0609020204030204" pitchFamily="49" charset="0"/>
              </a:rPr>
              <a:t>HyBayes</a:t>
            </a:r>
            <a:endParaRPr lang="en-US" sz="2667" b="1" dirty="0">
              <a:latin typeface="Consolas" panose="020B0609020204030204" pitchFamily="49" charset="0"/>
              <a:cs typeface="Consolas" panose="020B0609020204030204" pitchFamily="49" charset="0"/>
            </a:endParaRPr>
          </a:p>
        </p:txBody>
      </p:sp>
      <p:pic>
        <p:nvPicPr>
          <p:cNvPr id="9" name="Picture 8" descr="A screenshot of a cell phone&#10;&#10;Description automatically generated">
            <a:extLst>
              <a:ext uri="{FF2B5EF4-FFF2-40B4-BE49-F238E27FC236}">
                <a16:creationId xmlns:a16="http://schemas.microsoft.com/office/drawing/2014/main" id="{0893EFE8-0DB8-C245-A824-559BC2E94F95}"/>
              </a:ext>
            </a:extLst>
          </p:cNvPr>
          <p:cNvPicPr>
            <a:picLocks noChangeAspect="1"/>
          </p:cNvPicPr>
          <p:nvPr/>
        </p:nvPicPr>
        <p:blipFill>
          <a:blip r:embed="rId3"/>
          <a:stretch>
            <a:fillRect/>
          </a:stretch>
        </p:blipFill>
        <p:spPr>
          <a:xfrm>
            <a:off x="1060576" y="2353052"/>
            <a:ext cx="10070848" cy="2917073"/>
          </a:xfrm>
          <a:prstGeom prst="rect">
            <a:avLst/>
          </a:prstGeom>
        </p:spPr>
      </p:pic>
      <p:sp>
        <p:nvSpPr>
          <p:cNvPr id="6" name="Slide Number Placeholder 5">
            <a:extLst>
              <a:ext uri="{FF2B5EF4-FFF2-40B4-BE49-F238E27FC236}">
                <a16:creationId xmlns:a16="http://schemas.microsoft.com/office/drawing/2014/main" id="{F21239C0-C2EA-4445-A08D-204B75A67F56}"/>
              </a:ext>
            </a:extLst>
          </p:cNvPr>
          <p:cNvSpPr>
            <a:spLocks noGrp="1"/>
          </p:cNvSpPr>
          <p:nvPr>
            <p:ph type="sldNum" sz="quarter" idx="10"/>
          </p:nvPr>
        </p:nvSpPr>
        <p:spPr/>
        <p:txBody>
          <a:bodyPr/>
          <a:lstStyle/>
          <a:p>
            <a:pPr>
              <a:defRPr/>
            </a:pPr>
            <a:fld id="{9BCA354B-78B0-2B40-B18D-76FF0D29A3DF}" type="slidenum">
              <a:rPr lang="en-US" smtClean="0"/>
              <a:pPr>
                <a:defRPr/>
              </a:pPr>
              <a:t>19</a:t>
            </a:fld>
            <a:endParaRPr lang="en-US" dirty="0"/>
          </a:p>
        </p:txBody>
      </p:sp>
    </p:spTree>
    <p:extLst>
      <p:ext uri="{BB962C8B-B14F-4D97-AF65-F5344CB8AC3E}">
        <p14:creationId xmlns:p14="http://schemas.microsoft.com/office/powerpoint/2010/main" val="737216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10F8-9FA4-1040-B5A2-21BC3DCE8BDC}"/>
              </a:ext>
            </a:extLst>
          </p:cNvPr>
          <p:cNvSpPr>
            <a:spLocks noGrp="1"/>
          </p:cNvSpPr>
          <p:nvPr>
            <p:ph type="title"/>
          </p:nvPr>
        </p:nvSpPr>
        <p:spPr/>
        <p:txBody>
          <a:bodyPr/>
          <a:lstStyle/>
          <a:p>
            <a:r>
              <a:rPr lang="en-US" dirty="0"/>
              <a:t>This work</a:t>
            </a:r>
          </a:p>
        </p:txBody>
      </p:sp>
      <p:sp>
        <p:nvSpPr>
          <p:cNvPr id="3" name="Content Placeholder 2">
            <a:extLst>
              <a:ext uri="{FF2B5EF4-FFF2-40B4-BE49-F238E27FC236}">
                <a16:creationId xmlns:a16="http://schemas.microsoft.com/office/drawing/2014/main" id="{E5B94991-6CC0-B345-AC1F-48AE724941D8}"/>
              </a:ext>
            </a:extLst>
          </p:cNvPr>
          <p:cNvSpPr>
            <a:spLocks noGrp="1"/>
          </p:cNvSpPr>
          <p:nvPr>
            <p:ph idx="1"/>
          </p:nvPr>
        </p:nvSpPr>
        <p:spPr>
          <a:xfrm>
            <a:off x="813485" y="1615559"/>
            <a:ext cx="10515600" cy="4351338"/>
          </a:xfrm>
        </p:spPr>
        <p:txBody>
          <a:bodyPr>
            <a:normAutofit/>
          </a:bodyPr>
          <a:lstStyle/>
          <a:p>
            <a:pPr marL="0" indent="0">
              <a:buNone/>
            </a:pPr>
            <a:r>
              <a:rPr lang="en-US" b="1" dirty="0">
                <a:solidFill>
                  <a:srgbClr val="00B050"/>
                </a:solidFill>
              </a:rPr>
              <a:t>Q: </a:t>
            </a:r>
            <a:r>
              <a:rPr lang="en-US" dirty="0"/>
              <a:t>What is this work about? </a:t>
            </a:r>
          </a:p>
          <a:p>
            <a:pPr marL="0" indent="0">
              <a:buNone/>
            </a:pPr>
            <a:br>
              <a:rPr lang="en-US" b="1" dirty="0">
                <a:solidFill>
                  <a:srgbClr val="00B050"/>
                </a:solidFill>
              </a:rPr>
            </a:br>
            <a:endParaRPr lang="en-US" b="1" dirty="0">
              <a:solidFill>
                <a:srgbClr val="00B050"/>
              </a:solidFill>
            </a:endParaRPr>
          </a:p>
          <a:p>
            <a:pPr marL="0" indent="0">
              <a:buNone/>
            </a:pPr>
            <a:r>
              <a:rPr lang="en-US" b="1" dirty="0">
                <a:solidFill>
                  <a:srgbClr val="00B050"/>
                </a:solidFill>
              </a:rPr>
              <a:t>Q: </a:t>
            </a:r>
            <a:r>
              <a:rPr lang="en-US" dirty="0"/>
              <a:t>What do you mean by “hypothesis”? </a:t>
            </a:r>
          </a:p>
          <a:p>
            <a:pPr marL="0" indent="0">
              <a:buNone/>
            </a:pPr>
            <a:endParaRPr lang="en-US" dirty="0"/>
          </a:p>
          <a:p>
            <a:pPr marL="0" indent="0">
              <a:buNone/>
            </a:pPr>
            <a:endParaRPr lang="en-US" dirty="0"/>
          </a:p>
          <a:p>
            <a:pPr marL="0" indent="0">
              <a:buNone/>
            </a:pPr>
            <a:r>
              <a:rPr lang="en-US" b="1" dirty="0">
                <a:solidFill>
                  <a:srgbClr val="00B050"/>
                </a:solidFill>
              </a:rPr>
              <a:t>Q: </a:t>
            </a:r>
            <a:r>
              <a:rPr lang="en-US" dirty="0"/>
              <a:t>Why should I care about hypothesis assessment? </a:t>
            </a:r>
          </a:p>
          <a:p>
            <a:pPr marL="0" indent="0">
              <a:buNone/>
            </a:pPr>
            <a:endParaRPr lang="en-US" dirty="0"/>
          </a:p>
        </p:txBody>
      </p:sp>
      <p:sp>
        <p:nvSpPr>
          <p:cNvPr id="4" name="Rounded Rectangle 3">
            <a:extLst>
              <a:ext uri="{FF2B5EF4-FFF2-40B4-BE49-F238E27FC236}">
                <a16:creationId xmlns:a16="http://schemas.microsoft.com/office/drawing/2014/main" id="{0716BBB5-DFB3-CA46-AB69-7434DAFA550E}"/>
              </a:ext>
            </a:extLst>
          </p:cNvPr>
          <p:cNvSpPr/>
          <p:nvPr/>
        </p:nvSpPr>
        <p:spPr>
          <a:xfrm>
            <a:off x="1610500" y="2028887"/>
            <a:ext cx="8970999" cy="5448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400" i="1" dirty="0"/>
              <a:t>Different hypothesis assessment algorithms and their comparison  </a:t>
            </a:r>
          </a:p>
        </p:txBody>
      </p:sp>
      <p:sp>
        <p:nvSpPr>
          <p:cNvPr id="5" name="Rounded Rectangle 4">
            <a:extLst>
              <a:ext uri="{FF2B5EF4-FFF2-40B4-BE49-F238E27FC236}">
                <a16:creationId xmlns:a16="http://schemas.microsoft.com/office/drawing/2014/main" id="{C1A0507A-7CB4-F24D-A4D2-83588B5CBF6D}"/>
              </a:ext>
            </a:extLst>
          </p:cNvPr>
          <p:cNvSpPr/>
          <p:nvPr/>
        </p:nvSpPr>
        <p:spPr>
          <a:xfrm>
            <a:off x="1647572" y="5086290"/>
            <a:ext cx="8970999" cy="880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400" i="1" dirty="0"/>
              <a:t>Like any empirical field, in NLP we need to follow scientific principles</a:t>
            </a:r>
          </a:p>
          <a:p>
            <a:pPr marL="0" indent="0" algn="ctr">
              <a:buNone/>
            </a:pPr>
            <a:r>
              <a:rPr lang="en-US" sz="2400" i="1" dirty="0"/>
              <a:t> for drawing conclusions. 	</a:t>
            </a:r>
          </a:p>
        </p:txBody>
      </p:sp>
      <p:sp>
        <p:nvSpPr>
          <p:cNvPr id="6" name="Rounded Rectangle 5">
            <a:extLst>
              <a:ext uri="{FF2B5EF4-FFF2-40B4-BE49-F238E27FC236}">
                <a16:creationId xmlns:a16="http://schemas.microsoft.com/office/drawing/2014/main" id="{3D5AE060-36B6-E245-B96F-CD1B27696086}"/>
              </a:ext>
            </a:extLst>
          </p:cNvPr>
          <p:cNvSpPr/>
          <p:nvPr/>
        </p:nvSpPr>
        <p:spPr>
          <a:xfrm>
            <a:off x="1610499" y="3433560"/>
            <a:ext cx="8970999" cy="880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2400" i="1" dirty="0"/>
              <a:t>it’s a </a:t>
            </a:r>
            <a:r>
              <a:rPr lang="en-US" sz="2400" b="1" i="1" dirty="0"/>
              <a:t>prediction</a:t>
            </a:r>
            <a:r>
              <a:rPr lang="en-US" sz="2400" i="1" dirty="0"/>
              <a:t>, based on certain assumptions &amp; observations</a:t>
            </a:r>
            <a:br>
              <a:rPr lang="en-US" sz="2400" i="1" dirty="0"/>
            </a:br>
            <a:r>
              <a:rPr lang="en-US" sz="2400" i="1" dirty="0"/>
              <a:t>e.g., </a:t>
            </a:r>
            <a:r>
              <a:rPr lang="en-US" sz="2400" b="1" i="1" dirty="0">
                <a:solidFill>
                  <a:srgbClr val="00B050"/>
                </a:solidFill>
              </a:rPr>
              <a:t>classifier-1</a:t>
            </a:r>
            <a:r>
              <a:rPr lang="en-US" sz="2400" i="1" dirty="0">
                <a:solidFill>
                  <a:srgbClr val="00B050"/>
                </a:solidFill>
              </a:rPr>
              <a:t> </a:t>
            </a:r>
            <a:r>
              <a:rPr lang="en-US" sz="2400" i="1" dirty="0"/>
              <a:t>is inherently better than </a:t>
            </a:r>
            <a:r>
              <a:rPr lang="en-US" sz="2400" b="1" i="1" dirty="0">
                <a:solidFill>
                  <a:srgbClr val="FF0000"/>
                </a:solidFill>
              </a:rPr>
              <a:t>classifier-2</a:t>
            </a:r>
          </a:p>
        </p:txBody>
      </p:sp>
      <p:sp>
        <p:nvSpPr>
          <p:cNvPr id="8" name="Slide Number Placeholder 7">
            <a:extLst>
              <a:ext uri="{FF2B5EF4-FFF2-40B4-BE49-F238E27FC236}">
                <a16:creationId xmlns:a16="http://schemas.microsoft.com/office/drawing/2014/main" id="{300F12E7-1475-A643-AA2E-AD94611993A0}"/>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dirty="0"/>
          </a:p>
        </p:txBody>
      </p:sp>
    </p:spTree>
    <p:extLst>
      <p:ext uri="{BB962C8B-B14F-4D97-AF65-F5344CB8AC3E}">
        <p14:creationId xmlns:p14="http://schemas.microsoft.com/office/powerpoint/2010/main" val="123090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214E-70FD-8A42-B710-B5D92D85C2E7}"/>
              </a:ext>
            </a:extLst>
          </p:cNvPr>
          <p:cNvSpPr>
            <a:spLocks noGrp="1"/>
          </p:cNvSpPr>
          <p:nvPr>
            <p:ph type="title"/>
          </p:nvPr>
        </p:nvSpPr>
        <p:spPr/>
        <p:txBody>
          <a:bodyPr/>
          <a:lstStyle/>
          <a:p>
            <a:r>
              <a:rPr lang="en-US" dirty="0"/>
              <a:t>        That’s it! </a:t>
            </a:r>
          </a:p>
        </p:txBody>
      </p:sp>
      <p:sp>
        <p:nvSpPr>
          <p:cNvPr id="3" name="Text Placeholder 2">
            <a:extLst>
              <a:ext uri="{FF2B5EF4-FFF2-40B4-BE49-F238E27FC236}">
                <a16:creationId xmlns:a16="http://schemas.microsoft.com/office/drawing/2014/main" id="{E2F75B42-6CFF-2744-B0E4-2D8A94F76E53}"/>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89CA6D94-6A69-2141-8847-4E9150A4E4D8}"/>
              </a:ext>
            </a:extLst>
          </p:cNvPr>
          <p:cNvSpPr>
            <a:spLocks noGrp="1"/>
          </p:cNvSpPr>
          <p:nvPr>
            <p:ph type="sldNum" sz="quarter" idx="10"/>
          </p:nvPr>
        </p:nvSpPr>
        <p:spPr/>
        <p:txBody>
          <a:bodyPr/>
          <a:lstStyle/>
          <a:p>
            <a:pPr>
              <a:defRPr/>
            </a:pPr>
            <a:fld id="{0D929C90-1AB1-0149-B55A-AC988D491CF7}" type="slidenum">
              <a:rPr lang="en-US" smtClean="0"/>
              <a:pPr>
                <a:defRPr/>
              </a:pPr>
              <a:t>20</a:t>
            </a:fld>
            <a:endParaRPr lang="en-US" dirty="0"/>
          </a:p>
        </p:txBody>
      </p:sp>
    </p:spTree>
    <p:extLst>
      <p:ext uri="{BB962C8B-B14F-4D97-AF65-F5344CB8AC3E}">
        <p14:creationId xmlns:p14="http://schemas.microsoft.com/office/powerpoint/2010/main" val="31004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10F8-9FA4-1040-B5A2-21BC3DCE8BDC}"/>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E5B94991-6CC0-B345-AC1F-48AE724941D8}"/>
              </a:ext>
            </a:extLst>
          </p:cNvPr>
          <p:cNvSpPr>
            <a:spLocks noGrp="1"/>
          </p:cNvSpPr>
          <p:nvPr>
            <p:ph idx="1"/>
          </p:nvPr>
        </p:nvSpPr>
        <p:spPr/>
        <p:txBody>
          <a:bodyPr/>
          <a:lstStyle/>
          <a:p>
            <a:r>
              <a:rPr lang="en-US" dirty="0"/>
              <a:t>Review different hypothesis assessment tools and provide comparisons.</a:t>
            </a:r>
          </a:p>
          <a:p>
            <a:endParaRPr lang="en-US" dirty="0"/>
          </a:p>
          <a:p>
            <a:r>
              <a:rPr lang="en-US" dirty="0"/>
              <a:t>Quantify usage trends in NLP community: </a:t>
            </a:r>
          </a:p>
          <a:p>
            <a:pPr lvl="1"/>
            <a:r>
              <a:rPr lang="en-US" dirty="0"/>
              <a:t>Annotating ACL’18 papers  (~440 papers)</a:t>
            </a:r>
          </a:p>
          <a:p>
            <a:pPr lvl="1"/>
            <a:r>
              <a:rPr lang="en-US" dirty="0"/>
              <a:t>Survey among 50 random NLP practitioners </a:t>
            </a:r>
          </a:p>
          <a:p>
            <a:endParaRPr lang="en-US" dirty="0"/>
          </a:p>
          <a:p>
            <a:r>
              <a:rPr lang="en-US" dirty="0"/>
              <a:t>A Python package for </a:t>
            </a:r>
            <a:r>
              <a:rPr lang="en-US" i="1" dirty="0"/>
              <a:t>Bayesian statistical hypothesis assessment </a:t>
            </a:r>
          </a:p>
        </p:txBody>
      </p:sp>
      <p:sp>
        <p:nvSpPr>
          <p:cNvPr id="5" name="Rectangle 4">
            <a:extLst>
              <a:ext uri="{FF2B5EF4-FFF2-40B4-BE49-F238E27FC236}">
                <a16:creationId xmlns:a16="http://schemas.microsoft.com/office/drawing/2014/main" id="{1BEF8B7C-DECC-7F44-BD92-81E8F8F73638}"/>
              </a:ext>
            </a:extLst>
          </p:cNvPr>
          <p:cNvSpPr/>
          <p:nvPr/>
        </p:nvSpPr>
        <p:spPr>
          <a:xfrm>
            <a:off x="2594798" y="5482345"/>
            <a:ext cx="6748963" cy="502766"/>
          </a:xfrm>
          <a:prstGeom prst="rect">
            <a:avLst/>
          </a:prstGeom>
        </p:spPr>
        <p:txBody>
          <a:bodyPr wrap="none">
            <a:spAutoFit/>
          </a:bodyPr>
          <a:lstStyle/>
          <a:p>
            <a:r>
              <a:rPr lang="en-US" sz="2667" dirty="0">
                <a:latin typeface="Consolas" panose="020B0609020204030204" pitchFamily="49" charset="0"/>
                <a:cs typeface="Consolas" panose="020B0609020204030204" pitchFamily="49" charset="0"/>
              </a:rPr>
              <a:t>https://github.com/</a:t>
            </a:r>
            <a:r>
              <a:rPr lang="en-US" sz="2667" b="1" dirty="0">
                <a:latin typeface="Consolas" panose="020B0609020204030204" pitchFamily="49" charset="0"/>
                <a:cs typeface="Consolas" panose="020B0609020204030204" pitchFamily="49" charset="0"/>
              </a:rPr>
              <a:t>allenai/</a:t>
            </a:r>
            <a:r>
              <a:rPr lang="en-US" sz="2667" b="1" dirty="0" err="1">
                <a:latin typeface="Consolas" panose="020B0609020204030204" pitchFamily="49" charset="0"/>
                <a:cs typeface="Consolas" panose="020B0609020204030204" pitchFamily="49" charset="0"/>
              </a:rPr>
              <a:t>HyBayes</a:t>
            </a:r>
            <a:endParaRPr lang="en-US" sz="2667" b="1" dirty="0">
              <a:latin typeface="Consolas" panose="020B0609020204030204" pitchFamily="49" charset="0"/>
              <a:cs typeface="Consolas" panose="020B0609020204030204" pitchFamily="49" charset="0"/>
            </a:endParaRPr>
          </a:p>
        </p:txBody>
      </p:sp>
      <p:sp>
        <p:nvSpPr>
          <p:cNvPr id="7" name="Slide Number Placeholder 6">
            <a:extLst>
              <a:ext uri="{FF2B5EF4-FFF2-40B4-BE49-F238E27FC236}">
                <a16:creationId xmlns:a16="http://schemas.microsoft.com/office/drawing/2014/main" id="{8D5F0E0E-5466-4243-B8A8-1D834EA0222F}"/>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Tree>
    <p:extLst>
      <p:ext uri="{BB962C8B-B14F-4D97-AF65-F5344CB8AC3E}">
        <p14:creationId xmlns:p14="http://schemas.microsoft.com/office/powerpoint/2010/main" val="383821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10F8-9FA4-1040-B5A2-21BC3DCE8BDC}"/>
              </a:ext>
            </a:extLst>
          </p:cNvPr>
          <p:cNvSpPr>
            <a:spLocks noGrp="1"/>
          </p:cNvSpPr>
          <p:nvPr>
            <p:ph type="title"/>
          </p:nvPr>
        </p:nvSpPr>
        <p:spPr/>
        <p:txBody>
          <a:bodyPr/>
          <a:lstStyle/>
          <a:p>
            <a:r>
              <a:rPr lang="en-US" dirty="0"/>
              <a:t>Summary of Findings</a:t>
            </a:r>
          </a:p>
        </p:txBody>
      </p:sp>
      <p:sp>
        <p:nvSpPr>
          <p:cNvPr id="3" name="Content Placeholder 2">
            <a:extLst>
              <a:ext uri="{FF2B5EF4-FFF2-40B4-BE49-F238E27FC236}">
                <a16:creationId xmlns:a16="http://schemas.microsoft.com/office/drawing/2014/main" id="{E5B94991-6CC0-B345-AC1F-48AE724941D8}"/>
              </a:ext>
            </a:extLst>
          </p:cNvPr>
          <p:cNvSpPr>
            <a:spLocks noGrp="1"/>
          </p:cNvSpPr>
          <p:nvPr>
            <p:ph idx="1"/>
          </p:nvPr>
        </p:nvSpPr>
        <p:spPr/>
        <p:txBody>
          <a:bodyPr>
            <a:normAutofit/>
          </a:bodyPr>
          <a:lstStyle/>
          <a:p>
            <a:r>
              <a:rPr lang="en-US" dirty="0"/>
              <a:t>Lack of </a:t>
            </a:r>
            <a:r>
              <a:rPr lang="en-US" b="1" dirty="0"/>
              <a:t>awareness</a:t>
            </a:r>
            <a:r>
              <a:rPr lang="en-US" dirty="0"/>
              <a:t> about various algorithms; e.g., </a:t>
            </a:r>
            <a:r>
              <a:rPr lang="en-US" b="1" dirty="0"/>
              <a:t>Bayesian</a:t>
            </a:r>
            <a:r>
              <a:rPr lang="en-US" dirty="0"/>
              <a:t> hypothesis assessment. </a:t>
            </a:r>
            <a:br>
              <a:rPr lang="en-US" dirty="0"/>
            </a:br>
            <a:endParaRPr lang="en-US" dirty="0"/>
          </a:p>
          <a:p>
            <a:endParaRPr lang="en-US" dirty="0"/>
          </a:p>
          <a:p>
            <a:r>
              <a:rPr lang="en-US" dirty="0"/>
              <a:t>Inability to </a:t>
            </a:r>
            <a:r>
              <a:rPr lang="en-US" b="1" dirty="0"/>
              <a:t>interpret</a:t>
            </a:r>
            <a:r>
              <a:rPr lang="en-US" dirty="0"/>
              <a:t> statistical tools – especially the popular ones. </a:t>
            </a:r>
            <a:endParaRPr lang="en-US" b="1" dirty="0"/>
          </a:p>
          <a:p>
            <a:endParaRPr lang="en-US" b="1" dirty="0"/>
          </a:p>
          <a:p>
            <a:endParaRPr lang="en-US" b="1" dirty="0"/>
          </a:p>
          <a:p>
            <a:r>
              <a:rPr lang="en-US" b="1" dirty="0"/>
              <a:t>Misleading reporting</a:t>
            </a:r>
            <a:r>
              <a:rPr lang="en-US" dirty="0"/>
              <a:t>, resulting in unintended conclusions. </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3800168C-FC30-5645-97E1-0A1DB91A5371}"/>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Tree>
    <p:extLst>
      <p:ext uri="{BB962C8B-B14F-4D97-AF65-F5344CB8AC3E}">
        <p14:creationId xmlns:p14="http://schemas.microsoft.com/office/powerpoint/2010/main" val="338947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F49B-0323-E749-A042-CF763CD12BB9}"/>
              </a:ext>
            </a:extLst>
          </p:cNvPr>
          <p:cNvSpPr>
            <a:spLocks noGrp="1"/>
          </p:cNvSpPr>
          <p:nvPr>
            <p:ph type="title"/>
          </p:nvPr>
        </p:nvSpPr>
        <p:spPr/>
        <p:txBody>
          <a:bodyPr/>
          <a:lstStyle/>
          <a:p>
            <a:r>
              <a:rPr lang="en-US" dirty="0"/>
              <a:t>Survey of NLP practitioners </a:t>
            </a:r>
          </a:p>
        </p:txBody>
      </p:sp>
      <p:sp>
        <p:nvSpPr>
          <p:cNvPr id="3" name="Content Placeholder 2">
            <a:extLst>
              <a:ext uri="{FF2B5EF4-FFF2-40B4-BE49-F238E27FC236}">
                <a16:creationId xmlns:a16="http://schemas.microsoft.com/office/drawing/2014/main" id="{FF6B7023-5326-6F4A-BAFD-8CCD7A2311A4}"/>
              </a:ext>
            </a:extLst>
          </p:cNvPr>
          <p:cNvSpPr>
            <a:spLocks noGrp="1"/>
          </p:cNvSpPr>
          <p:nvPr>
            <p:ph idx="1"/>
          </p:nvPr>
        </p:nvSpPr>
        <p:spPr/>
        <p:txBody>
          <a:bodyPr/>
          <a:lstStyle/>
          <a:p>
            <a:r>
              <a:rPr lang="en-US" b="1" dirty="0"/>
              <a:t>Question 1:</a:t>
            </a:r>
            <a:r>
              <a:rPr lang="en-US" dirty="0"/>
              <a:t> </a:t>
            </a:r>
            <a:r>
              <a:rPr lang="en-US" i="1" dirty="0"/>
              <a:t>do you know p-values and its interpretation? </a:t>
            </a:r>
          </a:p>
          <a:p>
            <a:endParaRPr lang="en-US" dirty="0"/>
          </a:p>
          <a:p>
            <a:endParaRPr lang="en-US" dirty="0"/>
          </a:p>
          <a:p>
            <a:endParaRPr lang="en-US" b="1" dirty="0"/>
          </a:p>
          <a:p>
            <a:r>
              <a:rPr lang="en-US" b="1" dirty="0"/>
              <a:t>Question 2:</a:t>
            </a:r>
            <a:r>
              <a:rPr lang="en-US" dirty="0"/>
              <a:t> </a:t>
            </a:r>
            <a:r>
              <a:rPr lang="en-US" i="1" dirty="0"/>
              <a:t>which is a correct interpretation of p-values? </a:t>
            </a:r>
            <a:br>
              <a:rPr lang="en-US" dirty="0"/>
            </a:br>
            <a:br>
              <a:rPr lang="en-US" dirty="0"/>
            </a:br>
            <a:br>
              <a:rPr lang="en-US" dirty="0"/>
            </a:br>
            <a:endParaRPr lang="en-US" i="1" dirty="0"/>
          </a:p>
        </p:txBody>
      </p:sp>
      <p:sp>
        <p:nvSpPr>
          <p:cNvPr id="6" name="Rounded Rectangle 5">
            <a:extLst>
              <a:ext uri="{FF2B5EF4-FFF2-40B4-BE49-F238E27FC236}">
                <a16:creationId xmlns:a16="http://schemas.microsoft.com/office/drawing/2014/main" id="{D4563B68-694D-2A4E-8E72-19C84047989E}"/>
              </a:ext>
            </a:extLst>
          </p:cNvPr>
          <p:cNvSpPr/>
          <p:nvPr/>
        </p:nvSpPr>
        <p:spPr>
          <a:xfrm>
            <a:off x="936029" y="2644345"/>
            <a:ext cx="10319941" cy="5448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86% expressed fair-to-complete confidence in their ability to interpret p-values. </a:t>
            </a:r>
          </a:p>
        </p:txBody>
      </p:sp>
      <p:sp>
        <p:nvSpPr>
          <p:cNvPr id="7" name="Rounded Rectangle 6">
            <a:extLst>
              <a:ext uri="{FF2B5EF4-FFF2-40B4-BE49-F238E27FC236}">
                <a16:creationId xmlns:a16="http://schemas.microsoft.com/office/drawing/2014/main" id="{DC8CBB36-0C31-C34F-A3F1-1BDCE73BE9FB}"/>
              </a:ext>
            </a:extLst>
          </p:cNvPr>
          <p:cNvSpPr/>
          <p:nvPr/>
        </p:nvSpPr>
        <p:spPr>
          <a:xfrm>
            <a:off x="936028" y="4620161"/>
            <a:ext cx="10319941" cy="1076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Only a small percentage (23%) correctly answered a basic p-value interpretation question.</a:t>
            </a:r>
            <a:endParaRPr lang="en-US" sz="2400" i="1" dirty="0"/>
          </a:p>
        </p:txBody>
      </p:sp>
      <p:sp>
        <p:nvSpPr>
          <p:cNvPr id="8" name="Rectangle 7">
            <a:extLst>
              <a:ext uri="{FF2B5EF4-FFF2-40B4-BE49-F238E27FC236}">
                <a16:creationId xmlns:a16="http://schemas.microsoft.com/office/drawing/2014/main" id="{44E837EC-A7AF-A546-86C5-FCFFE602BDC5}"/>
              </a:ext>
            </a:extLst>
          </p:cNvPr>
          <p:cNvSpPr/>
          <p:nvPr/>
        </p:nvSpPr>
        <p:spPr>
          <a:xfrm>
            <a:off x="93526" y="4742814"/>
            <a:ext cx="800219" cy="830997"/>
          </a:xfrm>
          <a:prstGeom prst="rect">
            <a:avLst/>
          </a:prstGeom>
        </p:spPr>
        <p:txBody>
          <a:bodyPr wrap="none">
            <a:spAutoFit/>
          </a:bodyPr>
          <a:lstStyle/>
          <a:p>
            <a:r>
              <a:rPr lang="en-US" sz="4800" u="sng" dirty="0">
                <a:solidFill>
                  <a:schemeClr val="bg1"/>
                </a:solidFill>
                <a:latin typeface="Calibri" panose="020F0502020204030204" pitchFamily="34" charset="0"/>
                <a:hlinkClick r:id="rId3">
                  <a:extLst>
                    <a:ext uri="{A12FA001-AC4F-418D-AE19-62706E023703}">
                      <ahyp:hlinkClr xmlns:ahyp="http://schemas.microsoft.com/office/drawing/2018/hyperlinkcolor" val="tx"/>
                    </a:ext>
                  </a:extLst>
                </a:hlinkClick>
              </a:rPr>
              <a:t>🤦</a:t>
            </a:r>
          </a:p>
        </p:txBody>
      </p:sp>
      <p:sp>
        <p:nvSpPr>
          <p:cNvPr id="10" name="Slide Number Placeholder 9">
            <a:extLst>
              <a:ext uri="{FF2B5EF4-FFF2-40B4-BE49-F238E27FC236}">
                <a16:creationId xmlns:a16="http://schemas.microsoft.com/office/drawing/2014/main" id="{AD96AFF2-86FA-9143-BBF9-48F6368D1790}"/>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Tree>
    <p:extLst>
      <p:ext uri="{BB962C8B-B14F-4D97-AF65-F5344CB8AC3E}">
        <p14:creationId xmlns:p14="http://schemas.microsoft.com/office/powerpoint/2010/main" val="120638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74EC-C872-7049-8BE1-7F8F5DCE5CA8}"/>
              </a:ext>
            </a:extLst>
          </p:cNvPr>
          <p:cNvSpPr>
            <a:spLocks noGrp="1"/>
          </p:cNvSpPr>
          <p:nvPr>
            <p:ph type="title"/>
          </p:nvPr>
        </p:nvSpPr>
        <p:spPr/>
        <p:txBody>
          <a:bodyPr/>
          <a:lstStyle/>
          <a:p>
            <a:r>
              <a:rPr lang="en-US" dirty="0"/>
              <a:t>Intermediate Summary</a:t>
            </a:r>
          </a:p>
        </p:txBody>
      </p:sp>
      <p:sp>
        <p:nvSpPr>
          <p:cNvPr id="3" name="Content Placeholder 2">
            <a:extLst>
              <a:ext uri="{FF2B5EF4-FFF2-40B4-BE49-F238E27FC236}">
                <a16:creationId xmlns:a16="http://schemas.microsoft.com/office/drawing/2014/main" id="{77472D1C-3A32-C047-84BB-0A8FD29286FC}"/>
              </a:ext>
            </a:extLst>
          </p:cNvPr>
          <p:cNvSpPr>
            <a:spLocks noGrp="1"/>
          </p:cNvSpPr>
          <p:nvPr>
            <p:ph idx="1"/>
          </p:nvPr>
        </p:nvSpPr>
        <p:spPr>
          <a:xfrm>
            <a:off x="838201" y="3044826"/>
            <a:ext cx="5812383" cy="1765473"/>
          </a:xfrm>
        </p:spPr>
        <p:txBody>
          <a:bodyPr>
            <a:normAutofit/>
          </a:bodyPr>
          <a:lstStyle/>
          <a:p>
            <a:r>
              <a:rPr lang="en" sz="2400" dirty="0"/>
              <a:t>P-values do </a:t>
            </a:r>
            <a:r>
              <a:rPr lang="en" sz="2400" u="sng" dirty="0"/>
              <a:t>not</a:t>
            </a:r>
            <a:r>
              <a:rPr lang="en" sz="2400" dirty="0"/>
              <a:t> provide </a:t>
            </a:r>
            <a:r>
              <a:rPr lang="en" sz="2400" b="1" dirty="0"/>
              <a:t>probability </a:t>
            </a:r>
            <a:r>
              <a:rPr lang="en" sz="2400" dirty="0"/>
              <a:t>estimates on two classifiers being different (or equal). </a:t>
            </a:r>
            <a:endParaRPr lang="en-US" sz="2400" dirty="0"/>
          </a:p>
          <a:p>
            <a:endParaRPr lang="en-US" sz="2400" dirty="0"/>
          </a:p>
        </p:txBody>
      </p:sp>
      <p:grpSp>
        <p:nvGrpSpPr>
          <p:cNvPr id="12" name="Group 11">
            <a:extLst>
              <a:ext uri="{FF2B5EF4-FFF2-40B4-BE49-F238E27FC236}">
                <a16:creationId xmlns:a16="http://schemas.microsoft.com/office/drawing/2014/main" id="{58A14A0E-D2E8-BB43-828C-E7CEF70C06D6}"/>
              </a:ext>
            </a:extLst>
          </p:cNvPr>
          <p:cNvGrpSpPr/>
          <p:nvPr/>
        </p:nvGrpSpPr>
        <p:grpSpPr>
          <a:xfrm>
            <a:off x="6650583" y="3173548"/>
            <a:ext cx="4854163" cy="2948489"/>
            <a:chOff x="1789654" y="1380811"/>
            <a:chExt cx="5334001" cy="2908738"/>
          </a:xfrm>
        </p:grpSpPr>
        <p:sp>
          <p:nvSpPr>
            <p:cNvPr id="4" name="Rectangle 3">
              <a:extLst>
                <a:ext uri="{FF2B5EF4-FFF2-40B4-BE49-F238E27FC236}">
                  <a16:creationId xmlns:a16="http://schemas.microsoft.com/office/drawing/2014/main" id="{551087A0-6C44-7841-9813-4DBF19C72289}"/>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Frequentist</a:t>
              </a:r>
            </a:p>
          </p:txBody>
        </p:sp>
        <p:sp>
          <p:nvSpPr>
            <p:cNvPr id="5" name="Rectangle 4">
              <a:extLst>
                <a:ext uri="{FF2B5EF4-FFF2-40B4-BE49-F238E27FC236}">
                  <a16:creationId xmlns:a16="http://schemas.microsoft.com/office/drawing/2014/main" id="{D6D72197-DBA7-EB4D-976A-22BA37830E34}"/>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Bayesian</a:t>
              </a:r>
            </a:p>
          </p:txBody>
        </p:sp>
        <p:sp>
          <p:nvSpPr>
            <p:cNvPr id="6" name="Rectangle 5">
              <a:extLst>
                <a:ext uri="{FF2B5EF4-FFF2-40B4-BE49-F238E27FC236}">
                  <a16:creationId xmlns:a16="http://schemas.microsoft.com/office/drawing/2014/main" id="{1F7FF665-482E-4D4B-8A9E-B9633DA90749}"/>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Binary Decision</a:t>
              </a:r>
            </a:p>
          </p:txBody>
        </p:sp>
        <p:sp>
          <p:nvSpPr>
            <p:cNvPr id="7" name="Rectangle 6">
              <a:extLst>
                <a:ext uri="{FF2B5EF4-FFF2-40B4-BE49-F238E27FC236}">
                  <a16:creationId xmlns:a16="http://schemas.microsoft.com/office/drawing/2014/main" id="{677B86EA-D274-EE44-94DB-961689A459EF}"/>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Uncertainty Estimations</a:t>
              </a:r>
            </a:p>
          </p:txBody>
        </p:sp>
        <p:sp>
          <p:nvSpPr>
            <p:cNvPr id="8" name="Rectangle 7">
              <a:extLst>
                <a:ext uri="{FF2B5EF4-FFF2-40B4-BE49-F238E27FC236}">
                  <a16:creationId xmlns:a16="http://schemas.microsoft.com/office/drawing/2014/main" id="{B42F3E2E-58B5-0E4C-8212-DC76DA9CB59B}"/>
                </a:ext>
              </a:extLst>
            </p:cNvPr>
            <p:cNvSpPr/>
            <p:nvPr/>
          </p:nvSpPr>
          <p:spPr>
            <a:xfrm>
              <a:off x="3363993" y="2228630"/>
              <a:ext cx="1813051" cy="962474"/>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Null-Hypothesis Significance Test</a:t>
              </a:r>
            </a:p>
          </p:txBody>
        </p:sp>
        <p:sp>
          <p:nvSpPr>
            <p:cNvPr id="9" name="Rectangle 8">
              <a:extLst>
                <a:ext uri="{FF2B5EF4-FFF2-40B4-BE49-F238E27FC236}">
                  <a16:creationId xmlns:a16="http://schemas.microsoft.com/office/drawing/2014/main" id="{F1628FE8-5796-4047-98A2-630835876A08}"/>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Bayes Factor</a:t>
              </a:r>
            </a:p>
          </p:txBody>
        </p:sp>
        <p:sp>
          <p:nvSpPr>
            <p:cNvPr id="10" name="Rectangle 9">
              <a:extLst>
                <a:ext uri="{FF2B5EF4-FFF2-40B4-BE49-F238E27FC236}">
                  <a16:creationId xmlns:a16="http://schemas.microsoft.com/office/drawing/2014/main" id="{43860846-9362-D445-B25C-7FF62EBCFD85}"/>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Confidence Interval</a:t>
              </a:r>
            </a:p>
          </p:txBody>
        </p:sp>
        <p:sp>
          <p:nvSpPr>
            <p:cNvPr id="11" name="Rectangle 10">
              <a:extLst>
                <a:ext uri="{FF2B5EF4-FFF2-40B4-BE49-F238E27FC236}">
                  <a16:creationId xmlns:a16="http://schemas.microsoft.com/office/drawing/2014/main" id="{3D4A8724-E884-6A4B-A829-2BAA68E6BB57}"/>
                </a:ext>
              </a:extLst>
            </p:cNvPr>
            <p:cNvSpPr/>
            <p:nvPr/>
          </p:nvSpPr>
          <p:spPr>
            <a:xfrm>
              <a:off x="5310604"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Posterior Intervals</a:t>
              </a:r>
            </a:p>
          </p:txBody>
        </p:sp>
      </p:grpSp>
      <p:sp>
        <p:nvSpPr>
          <p:cNvPr id="13" name="Rectangle 12">
            <a:extLst>
              <a:ext uri="{FF2B5EF4-FFF2-40B4-BE49-F238E27FC236}">
                <a16:creationId xmlns:a16="http://schemas.microsoft.com/office/drawing/2014/main" id="{D197855B-CF44-0748-9F10-36946ADAB46A}"/>
              </a:ext>
            </a:extLst>
          </p:cNvPr>
          <p:cNvSpPr/>
          <p:nvPr/>
        </p:nvSpPr>
        <p:spPr>
          <a:xfrm>
            <a:off x="849812" y="4485275"/>
            <a:ext cx="5539891" cy="646331"/>
          </a:xfrm>
          <a:prstGeom prst="rect">
            <a:avLst/>
          </a:prstGeom>
        </p:spPr>
        <p:txBody>
          <a:bodyPr wrap="square">
            <a:spAutoFit/>
          </a:bodyPr>
          <a:lstStyle/>
          <a:p>
            <a:pPr marL="228594" indent="-228594">
              <a:buFont typeface="Arial" panose="020B0604020202020204" pitchFamily="34" charset="0"/>
              <a:buChar char="•"/>
            </a:pPr>
            <a:r>
              <a:rPr lang="en-US" b="1" dirty="0"/>
              <a:t>Statistical significance </a:t>
            </a:r>
            <a:r>
              <a:rPr lang="en-US" dirty="0"/>
              <a:t>is different than </a:t>
            </a:r>
            <a:r>
              <a:rPr lang="en-US" b="1" dirty="0"/>
              <a:t>practical significance. </a:t>
            </a:r>
            <a:endParaRPr lang="en-US" dirty="0"/>
          </a:p>
        </p:txBody>
      </p:sp>
      <p:sp>
        <p:nvSpPr>
          <p:cNvPr id="15" name="Content Placeholder 2">
            <a:extLst>
              <a:ext uri="{FF2B5EF4-FFF2-40B4-BE49-F238E27FC236}">
                <a16:creationId xmlns:a16="http://schemas.microsoft.com/office/drawing/2014/main" id="{5B7AFB4A-5A7E-AB41-A5FD-4B9DA2338C39}"/>
              </a:ext>
            </a:extLst>
          </p:cNvPr>
          <p:cNvSpPr txBox="1">
            <a:spLocks/>
          </p:cNvSpPr>
          <p:nvPr/>
        </p:nvSpPr>
        <p:spPr>
          <a:xfrm>
            <a:off x="838200" y="1559754"/>
            <a:ext cx="10378441" cy="1765473"/>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 sz="2400" dirty="0"/>
              <a:t>Null-Hypothesis Significance Tests are </a:t>
            </a:r>
            <a:r>
              <a:rPr lang="en" sz="2400" b="1" dirty="0"/>
              <a:t>the most popular choice </a:t>
            </a:r>
            <a:r>
              <a:rPr lang="en" sz="2400" dirty="0"/>
              <a:t>among NLP practitioners. Meanwhile, they’re </a:t>
            </a:r>
            <a:r>
              <a:rPr lang="en" sz="2400" b="1" dirty="0"/>
              <a:t>difficult to understand </a:t>
            </a:r>
            <a:r>
              <a:rPr lang="en" sz="2400" dirty="0"/>
              <a:t>and highly </a:t>
            </a:r>
            <a:r>
              <a:rPr lang="en" sz="2400" b="1" dirty="0"/>
              <a:t>prone to misunderstanding</a:t>
            </a:r>
            <a:r>
              <a:rPr lang="en" sz="2400" dirty="0"/>
              <a:t>. </a:t>
            </a:r>
            <a:endParaRPr lang="en-US" sz="2400" dirty="0"/>
          </a:p>
        </p:txBody>
      </p:sp>
      <p:sp>
        <p:nvSpPr>
          <p:cNvPr id="16" name="Slide Number Placeholder 15">
            <a:extLst>
              <a:ext uri="{FF2B5EF4-FFF2-40B4-BE49-F238E27FC236}">
                <a16:creationId xmlns:a16="http://schemas.microsoft.com/office/drawing/2014/main" id="{44D86994-3826-9145-B2AE-7D56887BE701}"/>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spTree>
    <p:extLst>
      <p:ext uri="{BB962C8B-B14F-4D97-AF65-F5344CB8AC3E}">
        <p14:creationId xmlns:p14="http://schemas.microsoft.com/office/powerpoint/2010/main" val="154153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74EC-C872-7049-8BE1-7F8F5DCE5CA8}"/>
              </a:ext>
            </a:extLst>
          </p:cNvPr>
          <p:cNvSpPr>
            <a:spLocks noGrp="1"/>
          </p:cNvSpPr>
          <p:nvPr>
            <p:ph type="title"/>
          </p:nvPr>
        </p:nvSpPr>
        <p:spPr/>
        <p:txBody>
          <a:bodyPr/>
          <a:lstStyle/>
          <a:p>
            <a:r>
              <a:rPr lang="en-US" dirty="0"/>
              <a:t>2</a:t>
            </a:r>
            <a:r>
              <a:rPr lang="en-US" baseline="30000" dirty="0"/>
              <a:t>nd</a:t>
            </a:r>
            <a:r>
              <a:rPr lang="en-US" dirty="0"/>
              <a:t> Intermediate Summary</a:t>
            </a:r>
          </a:p>
        </p:txBody>
      </p:sp>
      <p:sp>
        <p:nvSpPr>
          <p:cNvPr id="3" name="Content Placeholder 2">
            <a:extLst>
              <a:ext uri="{FF2B5EF4-FFF2-40B4-BE49-F238E27FC236}">
                <a16:creationId xmlns:a16="http://schemas.microsoft.com/office/drawing/2014/main" id="{77472D1C-3A32-C047-84BB-0A8FD29286FC}"/>
              </a:ext>
            </a:extLst>
          </p:cNvPr>
          <p:cNvSpPr>
            <a:spLocks noGrp="1"/>
          </p:cNvSpPr>
          <p:nvPr>
            <p:ph idx="1"/>
          </p:nvPr>
        </p:nvSpPr>
        <p:spPr>
          <a:xfrm>
            <a:off x="838201" y="1825626"/>
            <a:ext cx="10372241" cy="1113607"/>
          </a:xfrm>
        </p:spPr>
        <p:txBody>
          <a:bodyPr>
            <a:normAutofit/>
          </a:bodyPr>
          <a:lstStyle/>
          <a:p>
            <a:r>
              <a:rPr lang="en-US" sz="2400" dirty="0"/>
              <a:t>Provides </a:t>
            </a:r>
            <a:r>
              <a:rPr lang="en-US" sz="2400" b="1" dirty="0"/>
              <a:t>probability estimates over </a:t>
            </a:r>
            <a:r>
              <a:rPr lang="en-US" sz="2400" dirty="0"/>
              <a:t>hypothesis of interest. </a:t>
            </a:r>
          </a:p>
          <a:p>
            <a:pPr lvl="1"/>
            <a:r>
              <a:rPr lang="en-US" sz="2133" b="1" dirty="0"/>
              <a:t>Easier</a:t>
            </a:r>
            <a:r>
              <a:rPr lang="en-US" sz="2133" dirty="0"/>
              <a:t> to </a:t>
            </a:r>
            <a:r>
              <a:rPr lang="en-US" sz="2133" b="1" dirty="0"/>
              <a:t>interpret</a:t>
            </a:r>
            <a:r>
              <a:rPr lang="en-US" sz="2133" dirty="0"/>
              <a:t> </a:t>
            </a:r>
            <a:r>
              <a:rPr lang="en-US" sz="2133" dirty="0">
                <a:sym typeface="Wingdings" pitchFamily="2" charset="2"/>
              </a:rPr>
              <a:t> less ambiguous. </a:t>
            </a:r>
          </a:p>
          <a:p>
            <a:pPr lvl="1"/>
            <a:endParaRPr lang="en-US" sz="2000" dirty="0"/>
          </a:p>
          <a:p>
            <a:endParaRPr lang="en-US" sz="2400" dirty="0"/>
          </a:p>
        </p:txBody>
      </p:sp>
      <p:grpSp>
        <p:nvGrpSpPr>
          <p:cNvPr id="12" name="Group 11">
            <a:extLst>
              <a:ext uri="{FF2B5EF4-FFF2-40B4-BE49-F238E27FC236}">
                <a16:creationId xmlns:a16="http://schemas.microsoft.com/office/drawing/2014/main" id="{58A14A0E-D2E8-BB43-828C-E7CEF70C06D6}"/>
              </a:ext>
            </a:extLst>
          </p:cNvPr>
          <p:cNvGrpSpPr/>
          <p:nvPr/>
        </p:nvGrpSpPr>
        <p:grpSpPr>
          <a:xfrm>
            <a:off x="6650583" y="3173548"/>
            <a:ext cx="4854163" cy="2948489"/>
            <a:chOff x="1789654" y="1380811"/>
            <a:chExt cx="5334001" cy="2908738"/>
          </a:xfrm>
        </p:grpSpPr>
        <p:sp>
          <p:nvSpPr>
            <p:cNvPr id="4" name="Rectangle 3">
              <a:extLst>
                <a:ext uri="{FF2B5EF4-FFF2-40B4-BE49-F238E27FC236}">
                  <a16:creationId xmlns:a16="http://schemas.microsoft.com/office/drawing/2014/main" id="{551087A0-6C44-7841-9813-4DBF19C72289}"/>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Frequentist</a:t>
              </a:r>
            </a:p>
          </p:txBody>
        </p:sp>
        <p:sp>
          <p:nvSpPr>
            <p:cNvPr id="5" name="Rectangle 4">
              <a:extLst>
                <a:ext uri="{FF2B5EF4-FFF2-40B4-BE49-F238E27FC236}">
                  <a16:creationId xmlns:a16="http://schemas.microsoft.com/office/drawing/2014/main" id="{D6D72197-DBA7-EB4D-976A-22BA37830E34}"/>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Bayesian</a:t>
              </a:r>
            </a:p>
          </p:txBody>
        </p:sp>
        <p:sp>
          <p:nvSpPr>
            <p:cNvPr id="6" name="Rectangle 5">
              <a:extLst>
                <a:ext uri="{FF2B5EF4-FFF2-40B4-BE49-F238E27FC236}">
                  <a16:creationId xmlns:a16="http://schemas.microsoft.com/office/drawing/2014/main" id="{1F7FF665-482E-4D4B-8A9E-B9633DA90749}"/>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Binary Decision</a:t>
              </a:r>
            </a:p>
          </p:txBody>
        </p:sp>
        <p:sp>
          <p:nvSpPr>
            <p:cNvPr id="7" name="Rectangle 6">
              <a:extLst>
                <a:ext uri="{FF2B5EF4-FFF2-40B4-BE49-F238E27FC236}">
                  <a16:creationId xmlns:a16="http://schemas.microsoft.com/office/drawing/2014/main" id="{677B86EA-D274-EE44-94DB-961689A459EF}"/>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Uncertainty Estimations</a:t>
              </a:r>
            </a:p>
          </p:txBody>
        </p:sp>
        <p:sp>
          <p:nvSpPr>
            <p:cNvPr id="8" name="Rectangle 7">
              <a:extLst>
                <a:ext uri="{FF2B5EF4-FFF2-40B4-BE49-F238E27FC236}">
                  <a16:creationId xmlns:a16="http://schemas.microsoft.com/office/drawing/2014/main" id="{B42F3E2E-58B5-0E4C-8212-DC76DA9CB59B}"/>
                </a:ext>
              </a:extLst>
            </p:cNvPr>
            <p:cNvSpPr/>
            <p:nvPr/>
          </p:nvSpPr>
          <p:spPr>
            <a:xfrm>
              <a:off x="3363993" y="2228630"/>
              <a:ext cx="1813051" cy="962474"/>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Null-Hypothesis Significance Test</a:t>
              </a:r>
            </a:p>
          </p:txBody>
        </p:sp>
        <p:sp>
          <p:nvSpPr>
            <p:cNvPr id="9" name="Rectangle 8">
              <a:extLst>
                <a:ext uri="{FF2B5EF4-FFF2-40B4-BE49-F238E27FC236}">
                  <a16:creationId xmlns:a16="http://schemas.microsoft.com/office/drawing/2014/main" id="{F1628FE8-5796-4047-98A2-630835876A08}"/>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Bayes Factor</a:t>
              </a:r>
            </a:p>
          </p:txBody>
        </p:sp>
        <p:sp>
          <p:nvSpPr>
            <p:cNvPr id="10" name="Rectangle 9">
              <a:extLst>
                <a:ext uri="{FF2B5EF4-FFF2-40B4-BE49-F238E27FC236}">
                  <a16:creationId xmlns:a16="http://schemas.microsoft.com/office/drawing/2014/main" id="{43860846-9362-D445-B25C-7FF62EBCFD85}"/>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Confidence Interval</a:t>
              </a:r>
            </a:p>
          </p:txBody>
        </p:sp>
        <p:sp>
          <p:nvSpPr>
            <p:cNvPr id="11" name="Rectangle 10">
              <a:extLst>
                <a:ext uri="{FF2B5EF4-FFF2-40B4-BE49-F238E27FC236}">
                  <a16:creationId xmlns:a16="http://schemas.microsoft.com/office/drawing/2014/main" id="{3D4A8724-E884-6A4B-A829-2BAA68E6BB57}"/>
                </a:ext>
              </a:extLst>
            </p:cNvPr>
            <p:cNvSpPr/>
            <p:nvPr/>
          </p:nvSpPr>
          <p:spPr>
            <a:xfrm>
              <a:off x="5310604" y="3327075"/>
              <a:ext cx="1813051" cy="962474"/>
            </a:xfrm>
            <a:prstGeom prst="rect">
              <a:avLst/>
            </a:prstGeom>
            <a:solidFill>
              <a:srgbClr val="C5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Posterior Intervals</a:t>
              </a:r>
            </a:p>
          </p:txBody>
        </p:sp>
      </p:grpSp>
      <p:sp>
        <p:nvSpPr>
          <p:cNvPr id="13" name="Rectangle 12">
            <a:extLst>
              <a:ext uri="{FF2B5EF4-FFF2-40B4-BE49-F238E27FC236}">
                <a16:creationId xmlns:a16="http://schemas.microsoft.com/office/drawing/2014/main" id="{D197855B-CF44-0748-9F10-36946ADAB46A}"/>
              </a:ext>
            </a:extLst>
          </p:cNvPr>
          <p:cNvSpPr/>
          <p:nvPr/>
        </p:nvSpPr>
        <p:spPr>
          <a:xfrm>
            <a:off x="827618" y="2481836"/>
            <a:ext cx="5672388" cy="2031325"/>
          </a:xfrm>
          <a:prstGeom prst="rect">
            <a:avLst/>
          </a:prstGeom>
        </p:spPr>
        <p:txBody>
          <a:bodyPr wrap="square">
            <a:spAutoFit/>
          </a:bodyPr>
          <a:lstStyle/>
          <a:p>
            <a:pPr marL="228594" indent="-228594">
              <a:buFont typeface="Arial" panose="020B0604020202020204" pitchFamily="34" charset="0"/>
              <a:buChar char="•"/>
            </a:pPr>
            <a:endParaRPr lang="en-US" dirty="0"/>
          </a:p>
          <a:p>
            <a:pPr marL="228594" indent="-228594">
              <a:buFont typeface="Arial" panose="020B0604020202020204" pitchFamily="34" charset="0"/>
              <a:buChar char="•"/>
            </a:pPr>
            <a:r>
              <a:rPr lang="en-US" dirty="0"/>
              <a:t>Provides a </a:t>
            </a:r>
            <a:r>
              <a:rPr lang="en-US" b="1" dirty="0"/>
              <a:t>flexible</a:t>
            </a:r>
            <a:r>
              <a:rPr lang="en-US" dirty="0"/>
              <a:t> framework</a:t>
            </a:r>
          </a:p>
          <a:p>
            <a:pPr marL="838179" lvl="1" indent="-228594">
              <a:buFont typeface="Arial" panose="020B0604020202020204" pitchFamily="34" charset="0"/>
              <a:buChar char="•"/>
            </a:pPr>
            <a:r>
              <a:rPr lang="en-US" dirty="0"/>
              <a:t>E.g., </a:t>
            </a:r>
            <a:r>
              <a:rPr lang="en-US" b="1" dirty="0"/>
              <a:t>margin of superiority</a:t>
            </a:r>
            <a:r>
              <a:rPr lang="en-US" dirty="0"/>
              <a:t> could incorporated in the definition of hypotheses. </a:t>
            </a:r>
            <a:endParaRPr lang="en" dirty="0"/>
          </a:p>
          <a:p>
            <a:endParaRPr lang="en-US" b="1" dirty="0"/>
          </a:p>
          <a:p>
            <a:pPr marL="228594" indent="-228594">
              <a:buFont typeface="Arial" panose="020B0604020202020204" pitchFamily="34" charset="0"/>
              <a:buChar char="•"/>
            </a:pPr>
            <a:r>
              <a:rPr lang="en-US" dirty="0"/>
              <a:t>This does not encourage </a:t>
            </a:r>
            <a:r>
              <a:rPr lang="en-US" b="1" dirty="0"/>
              <a:t>binary</a:t>
            </a:r>
            <a:r>
              <a:rPr lang="en-US" dirty="0"/>
              <a:t> decision-making. </a:t>
            </a:r>
          </a:p>
          <a:p>
            <a:endParaRPr lang="en-US" dirty="0"/>
          </a:p>
        </p:txBody>
      </p:sp>
      <p:sp>
        <p:nvSpPr>
          <p:cNvPr id="15" name="Slide Number Placeholder 14">
            <a:extLst>
              <a:ext uri="{FF2B5EF4-FFF2-40B4-BE49-F238E27FC236}">
                <a16:creationId xmlns:a16="http://schemas.microsoft.com/office/drawing/2014/main" id="{D764AEB6-AB79-4B49-A8D4-65E3751A3B58}"/>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Tree>
    <p:extLst>
      <p:ext uri="{BB962C8B-B14F-4D97-AF65-F5344CB8AC3E}">
        <p14:creationId xmlns:p14="http://schemas.microsoft.com/office/powerpoint/2010/main" val="103161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0CC6-6CAE-A945-8288-58851A76AC76}"/>
              </a:ext>
            </a:extLst>
          </p:cNvPr>
          <p:cNvSpPr>
            <a:spLocks noGrp="1"/>
          </p:cNvSpPr>
          <p:nvPr>
            <p:ph type="title"/>
          </p:nvPr>
        </p:nvSpPr>
        <p:spPr/>
        <p:txBody>
          <a:bodyPr/>
          <a:lstStyle/>
          <a:p>
            <a:r>
              <a:rPr lang="en-US" dirty="0"/>
              <a:t>A typical scenario in NLP</a:t>
            </a:r>
          </a:p>
        </p:txBody>
      </p:sp>
      <p:sp>
        <p:nvSpPr>
          <p:cNvPr id="13" name="Content Placeholder 2">
            <a:extLst>
              <a:ext uri="{FF2B5EF4-FFF2-40B4-BE49-F238E27FC236}">
                <a16:creationId xmlns:a16="http://schemas.microsoft.com/office/drawing/2014/main" id="{3734A71B-E9E4-44CB-A659-30E2D4961DB7}"/>
              </a:ext>
            </a:extLst>
          </p:cNvPr>
          <p:cNvSpPr>
            <a:spLocks noGrp="1"/>
          </p:cNvSpPr>
          <p:nvPr>
            <p:ph idx="1"/>
          </p:nvPr>
        </p:nvSpPr>
        <p:spPr>
          <a:xfrm>
            <a:off x="291550" y="1825625"/>
            <a:ext cx="6463476" cy="3898271"/>
          </a:xfrm>
        </p:spPr>
        <p:txBody>
          <a:bodyPr>
            <a:normAutofit/>
          </a:bodyPr>
          <a:lstStyle/>
          <a:p>
            <a:r>
              <a:rPr lang="en-US" dirty="0"/>
              <a:t>Compare two systems A, B.</a:t>
            </a:r>
          </a:p>
          <a:p>
            <a:r>
              <a:rPr lang="el-GR" b="1" i="1" dirty="0">
                <a:latin typeface="Times New Roman" panose="02020603050405020304" pitchFamily="18" charset="0"/>
                <a:cs typeface="Times New Roman" panose="02020603050405020304" pitchFamily="18" charset="0"/>
              </a:rPr>
              <a:t>θ</a:t>
            </a:r>
            <a:r>
              <a:rPr lang="en-US" b="1" i="1" baseline="-25000" dirty="0">
                <a:latin typeface="Times New Roman" panose="02020603050405020304" pitchFamily="18" charset="0"/>
                <a:cs typeface="Times New Roman" panose="02020603050405020304" pitchFamily="18" charset="0"/>
              </a:rPr>
              <a:t>A</a:t>
            </a:r>
            <a:r>
              <a:rPr lang="en-US" b="1" i="1" dirty="0">
                <a:latin typeface="Times New Roman" panose="02020603050405020304" pitchFamily="18" charset="0"/>
                <a:cs typeface="Times New Roman" panose="02020603050405020304" pitchFamily="18" charset="0"/>
              </a:rPr>
              <a:t>, </a:t>
            </a:r>
            <a:r>
              <a:rPr lang="el-GR" b="1" i="1" dirty="0">
                <a:latin typeface="Times New Roman" panose="02020603050405020304" pitchFamily="18" charset="0"/>
                <a:cs typeface="Times New Roman" panose="02020603050405020304" pitchFamily="18" charset="0"/>
              </a:rPr>
              <a:t>θ</a:t>
            </a:r>
            <a:r>
              <a:rPr lang="en-US" b="1" i="1" baseline="-25000" dirty="0">
                <a:latin typeface="Times New Roman" panose="02020603050405020304" pitchFamily="18" charset="0"/>
                <a:cs typeface="Times New Roman" panose="02020603050405020304" pitchFamily="18" charset="0"/>
              </a:rPr>
              <a:t>B:</a:t>
            </a:r>
            <a:r>
              <a:rPr lang="en-US" dirty="0"/>
              <a:t> performance measures</a:t>
            </a:r>
          </a:p>
          <a:p>
            <a:r>
              <a:rPr lang="en-US" dirty="0"/>
              <a:t>Compare </a:t>
            </a:r>
            <a:r>
              <a:rPr lang="el-GR" b="1" i="1" dirty="0">
                <a:latin typeface="Times New Roman" panose="02020603050405020304" pitchFamily="18" charset="0"/>
                <a:cs typeface="Times New Roman" panose="02020603050405020304" pitchFamily="18" charset="0"/>
              </a:rPr>
              <a:t>θ</a:t>
            </a:r>
            <a:r>
              <a:rPr lang="en-US" b="1" i="1" baseline="-25000" dirty="0">
                <a:latin typeface="Times New Roman" panose="02020603050405020304" pitchFamily="18" charset="0"/>
                <a:cs typeface="Times New Roman" panose="02020603050405020304" pitchFamily="18" charset="0"/>
              </a:rPr>
              <a:t>A</a:t>
            </a:r>
            <a:r>
              <a:rPr lang="en-US" dirty="0"/>
              <a:t> vs </a:t>
            </a:r>
            <a:r>
              <a:rPr lang="el-GR" b="1" i="1" dirty="0">
                <a:latin typeface="Times New Roman" panose="02020603050405020304" pitchFamily="18" charset="0"/>
                <a:cs typeface="Times New Roman" panose="02020603050405020304" pitchFamily="18" charset="0"/>
              </a:rPr>
              <a:t>θ</a:t>
            </a:r>
            <a:r>
              <a:rPr lang="en-US" b="1" i="1" baseline="-25000" dirty="0">
                <a:latin typeface="Times New Roman" panose="02020603050405020304" pitchFamily="18" charset="0"/>
                <a:cs typeface="Times New Roman" panose="02020603050405020304" pitchFamily="18" charset="0"/>
              </a:rPr>
              <a:t>B</a:t>
            </a:r>
          </a:p>
          <a:p>
            <a:r>
              <a:rPr lang="en-US" dirty="0"/>
              <a:t>Consider a prior Belief on </a:t>
            </a:r>
            <a:r>
              <a:rPr lang="el-GR" b="1" i="1" dirty="0">
                <a:latin typeface="Times New Roman" panose="02020603050405020304" pitchFamily="18" charset="0"/>
                <a:cs typeface="Times New Roman" panose="02020603050405020304" pitchFamily="18" charset="0"/>
              </a:rPr>
              <a:t>θ</a:t>
            </a:r>
            <a:r>
              <a:rPr lang="en-US" b="1" i="1" baseline="-25000" dirty="0">
                <a:latin typeface="Times New Roman" panose="02020603050405020304" pitchFamily="18" charset="0"/>
                <a:cs typeface="Times New Roman" panose="02020603050405020304" pitchFamily="18" charset="0"/>
              </a:rPr>
              <a:t>A</a:t>
            </a:r>
            <a:r>
              <a:rPr lang="en-US" dirty="0"/>
              <a:t> and </a:t>
            </a:r>
            <a:r>
              <a:rPr lang="el-GR" b="1" i="1" dirty="0">
                <a:latin typeface="Times New Roman" panose="02020603050405020304" pitchFamily="18" charset="0"/>
                <a:cs typeface="Times New Roman" panose="02020603050405020304" pitchFamily="18" charset="0"/>
              </a:rPr>
              <a:t>θ</a:t>
            </a:r>
            <a:r>
              <a:rPr lang="en-US" b="1" i="1" baseline="-25000" dirty="0">
                <a:latin typeface="Times New Roman" panose="02020603050405020304" pitchFamily="18" charset="0"/>
                <a:cs typeface="Times New Roman" panose="02020603050405020304" pitchFamily="18" charset="0"/>
              </a:rPr>
              <a:t>B</a:t>
            </a:r>
          </a:p>
          <a:p>
            <a:r>
              <a:rPr lang="en-US" dirty="0"/>
              <a:t>For fairness and identical distribution</a:t>
            </a:r>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338CB128-2F91-4FA0-8CCD-33105A5A44C2}"/>
              </a:ext>
            </a:extLst>
          </p:cNvPr>
          <p:cNvPicPr>
            <a:picLocks noChangeAspect="1"/>
          </p:cNvPicPr>
          <p:nvPr/>
        </p:nvPicPr>
        <p:blipFill>
          <a:blip r:embed="rId3"/>
          <a:stretch>
            <a:fillRect/>
          </a:stretch>
        </p:blipFill>
        <p:spPr>
          <a:xfrm>
            <a:off x="6209468" y="3690792"/>
            <a:ext cx="2919632" cy="2033104"/>
          </a:xfrm>
          <a:prstGeom prst="rect">
            <a:avLst/>
          </a:prstGeom>
        </p:spPr>
      </p:pic>
      <p:pic>
        <p:nvPicPr>
          <p:cNvPr id="15" name="Picture 14">
            <a:extLst>
              <a:ext uri="{FF2B5EF4-FFF2-40B4-BE49-F238E27FC236}">
                <a16:creationId xmlns:a16="http://schemas.microsoft.com/office/drawing/2014/main" id="{8E16AF85-6602-49DD-8347-59CEED2968C5}"/>
              </a:ext>
            </a:extLst>
          </p:cNvPr>
          <p:cNvPicPr>
            <a:picLocks noChangeAspect="1"/>
          </p:cNvPicPr>
          <p:nvPr/>
        </p:nvPicPr>
        <p:blipFill>
          <a:blip r:embed="rId3"/>
          <a:stretch>
            <a:fillRect/>
          </a:stretch>
        </p:blipFill>
        <p:spPr>
          <a:xfrm>
            <a:off x="8980817" y="3690790"/>
            <a:ext cx="2919633" cy="2033105"/>
          </a:xfrm>
          <a:prstGeom prst="rect">
            <a:avLst/>
          </a:prstGeom>
        </p:spPr>
      </p:pic>
      <p:pic>
        <p:nvPicPr>
          <p:cNvPr id="7" name="Picture 6">
            <a:extLst>
              <a:ext uri="{FF2B5EF4-FFF2-40B4-BE49-F238E27FC236}">
                <a16:creationId xmlns:a16="http://schemas.microsoft.com/office/drawing/2014/main" id="{42C9D20F-BB56-4016-BF6B-8D5C216202C7}"/>
              </a:ext>
            </a:extLst>
          </p:cNvPr>
          <p:cNvPicPr>
            <a:picLocks noChangeAspect="1"/>
          </p:cNvPicPr>
          <p:nvPr/>
        </p:nvPicPr>
        <p:blipFill>
          <a:blip r:embed="rId4"/>
          <a:stretch>
            <a:fillRect/>
          </a:stretch>
        </p:blipFill>
        <p:spPr>
          <a:xfrm>
            <a:off x="7115749" y="942677"/>
            <a:ext cx="4238051" cy="2486323"/>
          </a:xfrm>
          <a:prstGeom prst="rect">
            <a:avLst/>
          </a:prstGeom>
        </p:spPr>
      </p:pic>
      <p:sp>
        <p:nvSpPr>
          <p:cNvPr id="5" name="Slide Number Placeholder 4">
            <a:extLst>
              <a:ext uri="{FF2B5EF4-FFF2-40B4-BE49-F238E27FC236}">
                <a16:creationId xmlns:a16="http://schemas.microsoft.com/office/drawing/2014/main" id="{91D43CA0-5012-DB42-8895-78984D577A8F}"/>
              </a:ext>
            </a:extLst>
          </p:cNvPr>
          <p:cNvSpPr>
            <a:spLocks noGrp="1"/>
          </p:cNvSpPr>
          <p:nvPr>
            <p:ph type="sldNum" sz="quarter" idx="10"/>
          </p:nvPr>
        </p:nvSpPr>
        <p:spPr/>
        <p:txBody>
          <a:bodyPr/>
          <a:lstStyle/>
          <a:p>
            <a:pPr>
              <a:defRPr/>
            </a:pPr>
            <a:fld id="{0121240C-47AF-2F4D-83B3-CC3EDF50F794}" type="slidenum">
              <a:rPr lang="en-US" smtClean="0"/>
              <a:pPr>
                <a:defRPr/>
              </a:pPr>
              <a:t>26</a:t>
            </a:fld>
            <a:endParaRPr lang="en-US" dirty="0"/>
          </a:p>
        </p:txBody>
      </p:sp>
    </p:spTree>
    <p:extLst>
      <p:ext uri="{BB962C8B-B14F-4D97-AF65-F5344CB8AC3E}">
        <p14:creationId xmlns:p14="http://schemas.microsoft.com/office/powerpoint/2010/main" val="124909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Effect transition="in" filter="fade">
                                      <p:cBhvr>
                                        <p:cTn id="31" dur="500"/>
                                        <p:tgtEl>
                                          <p:spTgt spid="13">
                                            <p:txEl>
                                              <p:pRg st="4" end="4"/>
                                            </p:txEl>
                                          </p:spTgt>
                                        </p:tgtEl>
                                      </p:cBhvr>
                                    </p:animEffect>
                                  </p:childTnLst>
                                </p:cTn>
                              </p:par>
                              <p:par>
                                <p:cTn id="32" presetID="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0CC6-6CAE-A945-8288-58851A76AC76}"/>
              </a:ext>
            </a:extLst>
          </p:cNvPr>
          <p:cNvSpPr>
            <a:spLocks noGrp="1"/>
          </p:cNvSpPr>
          <p:nvPr>
            <p:ph type="title"/>
          </p:nvPr>
        </p:nvSpPr>
        <p:spPr/>
        <p:txBody>
          <a:bodyPr/>
          <a:lstStyle/>
          <a:p>
            <a:r>
              <a:rPr lang="en-US" dirty="0"/>
              <a:t>A typical scenario in NLP</a:t>
            </a:r>
          </a:p>
        </p:txBody>
      </p:sp>
      <p:pic>
        <p:nvPicPr>
          <p:cNvPr id="3" name="Picture 2">
            <a:extLst>
              <a:ext uri="{FF2B5EF4-FFF2-40B4-BE49-F238E27FC236}">
                <a16:creationId xmlns:a16="http://schemas.microsoft.com/office/drawing/2014/main" id="{338CB128-2F91-4FA0-8CCD-33105A5A44C2}"/>
              </a:ext>
            </a:extLst>
          </p:cNvPr>
          <p:cNvPicPr>
            <a:picLocks noChangeAspect="1"/>
          </p:cNvPicPr>
          <p:nvPr/>
        </p:nvPicPr>
        <p:blipFill>
          <a:blip r:embed="rId3"/>
          <a:stretch>
            <a:fillRect/>
          </a:stretch>
        </p:blipFill>
        <p:spPr>
          <a:xfrm>
            <a:off x="6044513" y="4143861"/>
            <a:ext cx="2919632" cy="2033104"/>
          </a:xfrm>
          <a:prstGeom prst="rect">
            <a:avLst/>
          </a:prstGeom>
        </p:spPr>
      </p:pic>
      <p:pic>
        <p:nvPicPr>
          <p:cNvPr id="15" name="Picture 14">
            <a:extLst>
              <a:ext uri="{FF2B5EF4-FFF2-40B4-BE49-F238E27FC236}">
                <a16:creationId xmlns:a16="http://schemas.microsoft.com/office/drawing/2014/main" id="{8E16AF85-6602-49DD-8347-59CEED2968C5}"/>
              </a:ext>
            </a:extLst>
          </p:cNvPr>
          <p:cNvPicPr>
            <a:picLocks noChangeAspect="1"/>
          </p:cNvPicPr>
          <p:nvPr/>
        </p:nvPicPr>
        <p:blipFill>
          <a:blip r:embed="rId3"/>
          <a:stretch>
            <a:fillRect/>
          </a:stretch>
        </p:blipFill>
        <p:spPr>
          <a:xfrm>
            <a:off x="8964146" y="4143860"/>
            <a:ext cx="2919633" cy="2033105"/>
          </a:xfrm>
          <a:prstGeom prst="rect">
            <a:avLst/>
          </a:prstGeom>
        </p:spPr>
      </p:pic>
      <p:pic>
        <p:nvPicPr>
          <p:cNvPr id="7" name="Picture 6">
            <a:extLst>
              <a:ext uri="{FF2B5EF4-FFF2-40B4-BE49-F238E27FC236}">
                <a16:creationId xmlns:a16="http://schemas.microsoft.com/office/drawing/2014/main" id="{42C9D20F-BB56-4016-BF6B-8D5C216202C7}"/>
              </a:ext>
            </a:extLst>
          </p:cNvPr>
          <p:cNvPicPr>
            <a:picLocks noChangeAspect="1"/>
          </p:cNvPicPr>
          <p:nvPr/>
        </p:nvPicPr>
        <p:blipFill>
          <a:blip r:embed="rId4"/>
          <a:stretch>
            <a:fillRect/>
          </a:stretch>
        </p:blipFill>
        <p:spPr>
          <a:xfrm>
            <a:off x="7007445" y="942677"/>
            <a:ext cx="4238051" cy="2486323"/>
          </a:xfrm>
          <a:prstGeom prst="rect">
            <a:avLst/>
          </a:prstGeom>
        </p:spPr>
      </p:pic>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5C6D95-1179-454C-BEBB-7269512CAEDC}"/>
                  </a:ext>
                </a:extLst>
              </p:cNvPr>
              <p:cNvSpPr>
                <a:spLocks noGrp="1"/>
              </p:cNvSpPr>
              <p:nvPr>
                <p:ph idx="1"/>
              </p:nvPr>
            </p:nvSpPr>
            <p:spPr>
              <a:xfrm>
                <a:off x="838201" y="1825625"/>
                <a:ext cx="4104503" cy="4351339"/>
              </a:xfrm>
            </p:spPr>
            <p:txBody>
              <a:bodyPr/>
              <a:lstStyle/>
              <a:p>
                <a:r>
                  <a:rPr lang="en-US" dirty="0"/>
                  <a:t>Sample a dataset D</a:t>
                </a:r>
              </a:p>
              <a:p>
                <a:r>
                  <a:rPr lang="en-US" dirty="0"/>
                  <a:t>Measure performance of A and B on D:</a:t>
                </a:r>
                <a14:m>
                  <m:oMath xmlns:m="http://schemas.openxmlformats.org/officeDocument/2006/math">
                    <m:r>
                      <a:rPr lang="en-US" sz="3200" i="1">
                        <a:solidFill>
                          <a:srgbClr val="FF0000"/>
                        </a:solidFill>
                        <a:latin typeface="Cambria Math" panose="02040503050406030204" pitchFamily="18" charset="0"/>
                        <a:ea typeface="Cambria Math" panose="02040503050406030204" pitchFamily="18" charset="0"/>
                      </a:rPr>
                      <m:t> </m:t>
                    </m:r>
                    <m:sSub>
                      <m:sSubPr>
                        <m:ctrlPr>
                          <a:rPr lang="en-US" sz="3200" i="1">
                            <a:solidFill>
                              <a:srgbClr val="FF0000"/>
                            </a:solidFill>
                            <a:latin typeface="Cambria Math" panose="02040503050406030204" pitchFamily="18" charset="0"/>
                            <a:ea typeface="Cambria Math" panose="02040503050406030204" pitchFamily="18" charset="0"/>
                          </a:rPr>
                        </m:ctrlPr>
                      </m:sSubPr>
                      <m:e>
                        <m:acc>
                          <m:accPr>
                            <m:chr m:val="̂"/>
                            <m:ctrlPr>
                              <a:rPr lang="en-US" sz="3200" i="1">
                                <a:solidFill>
                                  <a:srgbClr val="FF0000"/>
                                </a:solidFill>
                                <a:latin typeface="Cambria Math" panose="02040503050406030204" pitchFamily="18" charset="0"/>
                                <a:ea typeface="Cambria Math" panose="02040503050406030204" pitchFamily="18" charset="0"/>
                              </a:rPr>
                            </m:ctrlPr>
                          </m:accPr>
                          <m:e>
                            <m:r>
                              <a:rPr lang="en-US" sz="3200" i="1">
                                <a:solidFill>
                                  <a:srgbClr val="FF0000"/>
                                </a:solidFill>
                                <a:latin typeface="Cambria Math" panose="02040503050406030204" pitchFamily="18" charset="0"/>
                                <a:ea typeface="Cambria Math" panose="02040503050406030204" pitchFamily="18" charset="0"/>
                              </a:rPr>
                              <m:t>𝜃</m:t>
                            </m:r>
                          </m:e>
                        </m:acc>
                      </m:e>
                      <m:sub>
                        <m:r>
                          <a:rPr lang="en-US" sz="3200" i="1">
                            <a:solidFill>
                              <a:srgbClr val="FF0000"/>
                            </a:solidFill>
                            <a:latin typeface="Cambria Math" panose="02040503050406030204" pitchFamily="18" charset="0"/>
                            <a:ea typeface="Cambria Math" panose="02040503050406030204" pitchFamily="18" charset="0"/>
                          </a:rPr>
                          <m:t>𝐴</m:t>
                        </m:r>
                      </m:sub>
                    </m:sSub>
                    <m:r>
                      <a:rPr lang="en-US" sz="3200" i="1">
                        <a:solidFill>
                          <a:srgbClr val="FF0000"/>
                        </a:solidFill>
                        <a:latin typeface="Cambria Math" panose="02040503050406030204" pitchFamily="18" charset="0"/>
                        <a:ea typeface="Cambria Math" panose="02040503050406030204" pitchFamily="18" charset="0"/>
                      </a:rPr>
                      <m:t>,</m:t>
                    </m:r>
                    <m:sSub>
                      <m:sSubPr>
                        <m:ctrlPr>
                          <a:rPr lang="en-US" sz="3200" i="1">
                            <a:solidFill>
                              <a:srgbClr val="FF0000"/>
                            </a:solidFill>
                            <a:latin typeface="Cambria Math" panose="02040503050406030204" pitchFamily="18" charset="0"/>
                            <a:ea typeface="Cambria Math" panose="02040503050406030204" pitchFamily="18" charset="0"/>
                          </a:rPr>
                        </m:ctrlPr>
                      </m:sSubPr>
                      <m:e>
                        <m:r>
                          <a:rPr lang="en-US" sz="3200" i="1">
                            <a:solidFill>
                              <a:srgbClr val="FF0000"/>
                            </a:solidFill>
                            <a:latin typeface="Cambria Math" panose="02040503050406030204" pitchFamily="18" charset="0"/>
                            <a:ea typeface="Cambria Math" panose="02040503050406030204" pitchFamily="18" charset="0"/>
                          </a:rPr>
                          <m:t> </m:t>
                        </m:r>
                        <m:acc>
                          <m:accPr>
                            <m:chr m:val="̂"/>
                            <m:ctrlPr>
                              <a:rPr lang="en-US" sz="3200" i="1">
                                <a:solidFill>
                                  <a:srgbClr val="FF0000"/>
                                </a:solidFill>
                                <a:latin typeface="Cambria Math" panose="02040503050406030204" pitchFamily="18" charset="0"/>
                                <a:ea typeface="Cambria Math" panose="02040503050406030204" pitchFamily="18" charset="0"/>
                              </a:rPr>
                            </m:ctrlPr>
                          </m:accPr>
                          <m:e>
                            <m:r>
                              <a:rPr lang="en-US" sz="3200" i="1">
                                <a:solidFill>
                                  <a:srgbClr val="FF0000"/>
                                </a:solidFill>
                                <a:latin typeface="Cambria Math" panose="02040503050406030204" pitchFamily="18" charset="0"/>
                                <a:ea typeface="Cambria Math" panose="02040503050406030204" pitchFamily="18" charset="0"/>
                              </a:rPr>
                              <m:t>𝜃</m:t>
                            </m:r>
                          </m:e>
                        </m:acc>
                      </m:e>
                      <m:sub>
                        <m:r>
                          <a:rPr lang="en-US" sz="3200" i="1">
                            <a:solidFill>
                              <a:srgbClr val="FF0000"/>
                            </a:solidFill>
                            <a:latin typeface="Cambria Math" panose="02040503050406030204" pitchFamily="18" charset="0"/>
                            <a:ea typeface="Cambria Math" panose="02040503050406030204" pitchFamily="18" charset="0"/>
                          </a:rPr>
                          <m:t>𝐵</m:t>
                        </m:r>
                      </m:sub>
                    </m:sSub>
                  </m:oMath>
                </a14:m>
                <a:endParaRPr lang="en-US" sz="3200" i="1" dirty="0">
                  <a:solidFill>
                    <a:srgbClr val="FF0000"/>
                  </a:solidFill>
                  <a:latin typeface="Cambria Math" panose="02040503050406030204" pitchFamily="18" charset="0"/>
                  <a:ea typeface="Cambria Math" panose="02040503050406030204" pitchFamily="18" charset="0"/>
                </a:endParaRPr>
              </a:p>
              <a:p>
                <a:r>
                  <a:rPr lang="en-US" dirty="0"/>
                  <a:t>E.g., </a:t>
                </a:r>
              </a:p>
            </p:txBody>
          </p:sp>
        </mc:Choice>
        <mc:Fallback xmlns="">
          <p:sp>
            <p:nvSpPr>
              <p:cNvPr id="5" name="Content Placeholder 4">
                <a:extLst>
                  <a:ext uri="{FF2B5EF4-FFF2-40B4-BE49-F238E27FC236}">
                    <a16:creationId xmlns:a16="http://schemas.microsoft.com/office/drawing/2014/main" id="{6D5C6D95-1179-454C-BEBB-7269512CAEDC}"/>
                  </a:ext>
                </a:extLst>
              </p:cNvPr>
              <p:cNvSpPr>
                <a:spLocks noGrp="1" noRot="1" noChangeAspect="1" noMove="1" noResize="1" noEditPoints="1" noAdjustHandles="1" noChangeArrowheads="1" noChangeShapeType="1" noTextEdit="1"/>
              </p:cNvSpPr>
              <p:nvPr>
                <p:ph idx="1"/>
              </p:nvPr>
            </p:nvSpPr>
            <p:spPr>
              <a:xfrm>
                <a:off x="838201" y="1825625"/>
                <a:ext cx="4104503" cy="4351339"/>
              </a:xfrm>
              <a:blipFill>
                <a:blip r:embed="rId5"/>
                <a:stretch>
                  <a:fillRect l="-2469" t="-2632" r="-2469"/>
                </a:stretch>
              </a:blipFill>
            </p:spPr>
            <p:txBody>
              <a:bodyPr/>
              <a:lstStyle/>
              <a:p>
                <a:r>
                  <a:rPr lang="en-US">
                    <a:noFill/>
                  </a:rPr>
                  <a:t> </a:t>
                </a:r>
              </a:p>
            </p:txBody>
          </p:sp>
        </mc:Fallback>
      </mc:AlternateContent>
      <p:graphicFrame>
        <p:nvGraphicFramePr>
          <p:cNvPr id="10" name="Content Placeholder 4">
            <a:extLst>
              <a:ext uri="{FF2B5EF4-FFF2-40B4-BE49-F238E27FC236}">
                <a16:creationId xmlns:a16="http://schemas.microsoft.com/office/drawing/2014/main" id="{C7D743DE-70B7-4D0D-AF0B-E2296B0EDC4A}"/>
              </a:ext>
            </a:extLst>
          </p:cNvPr>
          <p:cNvGraphicFramePr>
            <a:graphicFrameLocks/>
          </p:cNvGraphicFramePr>
          <p:nvPr/>
        </p:nvGraphicFramePr>
        <p:xfrm>
          <a:off x="1439848" y="4510379"/>
          <a:ext cx="3399418" cy="1600200"/>
        </p:xfrm>
        <a:graphic>
          <a:graphicData uri="http://schemas.openxmlformats.org/drawingml/2006/table">
            <a:tbl>
              <a:tblPr firstRow="1" bandRow="1">
                <a:tableStyleId>{69012ECD-51FC-41F1-AA8D-1B2483CD663E}</a:tableStyleId>
              </a:tblPr>
              <a:tblGrid>
                <a:gridCol w="1699709">
                  <a:extLst>
                    <a:ext uri="{9D8B030D-6E8A-4147-A177-3AD203B41FA5}">
                      <a16:colId xmlns:a16="http://schemas.microsoft.com/office/drawing/2014/main" val="1197374637"/>
                    </a:ext>
                  </a:extLst>
                </a:gridCol>
                <a:gridCol w="1699709">
                  <a:extLst>
                    <a:ext uri="{9D8B030D-6E8A-4147-A177-3AD203B41FA5}">
                      <a16:colId xmlns:a16="http://schemas.microsoft.com/office/drawing/2014/main" val="782520329"/>
                    </a:ext>
                  </a:extLst>
                </a:gridCol>
              </a:tblGrid>
              <a:tr h="528320">
                <a:tc>
                  <a:txBody>
                    <a:bodyPr/>
                    <a:lstStyle/>
                    <a:p>
                      <a:pPr algn="ctr"/>
                      <a:r>
                        <a:rPr lang="en-US" sz="2700" dirty="0"/>
                        <a:t>System</a:t>
                      </a:r>
                    </a:p>
                  </a:txBody>
                  <a:tcPr marL="121920" marR="121920" marT="60960" marB="60960"/>
                </a:tc>
                <a:tc>
                  <a:txBody>
                    <a:bodyPr/>
                    <a:lstStyle/>
                    <a:p>
                      <a:pPr algn="ctr"/>
                      <a:r>
                        <a:rPr lang="en-US" sz="2700" dirty="0"/>
                        <a:t>Accuracy</a:t>
                      </a:r>
                    </a:p>
                  </a:txBody>
                  <a:tcPr marL="121920" marR="121920" marT="60960" marB="60960"/>
                </a:tc>
                <a:extLst>
                  <a:ext uri="{0D108BD9-81ED-4DB2-BD59-A6C34878D82A}">
                    <a16:rowId xmlns:a16="http://schemas.microsoft.com/office/drawing/2014/main" val="778689571"/>
                  </a:ext>
                </a:extLst>
              </a:tr>
              <a:tr h="528320">
                <a:tc>
                  <a:txBody>
                    <a:bodyPr/>
                    <a:lstStyle/>
                    <a:p>
                      <a:pPr algn="ctr"/>
                      <a:r>
                        <a:rPr lang="en-US" sz="2700" dirty="0"/>
                        <a:t>Ⓐ</a:t>
                      </a:r>
                    </a:p>
                  </a:txBody>
                  <a:tcPr marL="121920" marR="121920" marT="60960" marB="60960"/>
                </a:tc>
                <a:tc>
                  <a:txBody>
                    <a:bodyPr/>
                    <a:lstStyle/>
                    <a:p>
                      <a:pPr algn="ctr"/>
                      <a:r>
                        <a:rPr lang="en-US" sz="2700" dirty="0"/>
                        <a:t>72.4</a:t>
                      </a:r>
                    </a:p>
                  </a:txBody>
                  <a:tcPr marL="121920" marR="121920" marT="60960" marB="60960"/>
                </a:tc>
                <a:extLst>
                  <a:ext uri="{0D108BD9-81ED-4DB2-BD59-A6C34878D82A}">
                    <a16:rowId xmlns:a16="http://schemas.microsoft.com/office/drawing/2014/main" val="2986608473"/>
                  </a:ext>
                </a:extLst>
              </a:tr>
              <a:tr h="528320">
                <a:tc>
                  <a:txBody>
                    <a:bodyPr/>
                    <a:lstStyle/>
                    <a:p>
                      <a:pPr algn="ctr"/>
                      <a:r>
                        <a:rPr lang="en-US" sz="2700" dirty="0"/>
                        <a:t>Ⓑ</a:t>
                      </a:r>
                    </a:p>
                  </a:txBody>
                  <a:tcPr marL="121920" marR="121920" marT="60960" marB="60960"/>
                </a:tc>
                <a:tc>
                  <a:txBody>
                    <a:bodyPr/>
                    <a:lstStyle/>
                    <a:p>
                      <a:pPr algn="ctr"/>
                      <a:r>
                        <a:rPr lang="en-US" sz="2700" dirty="0"/>
                        <a:t>68.9</a:t>
                      </a:r>
                    </a:p>
                  </a:txBody>
                  <a:tcPr marL="121920" marR="121920" marT="60960" marB="60960"/>
                </a:tc>
                <a:extLst>
                  <a:ext uri="{0D108BD9-81ED-4DB2-BD59-A6C34878D82A}">
                    <a16:rowId xmlns:a16="http://schemas.microsoft.com/office/drawing/2014/main" val="536831926"/>
                  </a:ext>
                </a:extLst>
              </a:tr>
            </a:tbl>
          </a:graphicData>
        </a:graphic>
      </p:graphicFrame>
      <p:sp>
        <p:nvSpPr>
          <p:cNvPr id="11" name="Rectangle 10">
            <a:extLst>
              <a:ext uri="{FF2B5EF4-FFF2-40B4-BE49-F238E27FC236}">
                <a16:creationId xmlns:a16="http://schemas.microsoft.com/office/drawing/2014/main" id="{8B591E5C-8DF8-42E6-A18A-8582111C764F}"/>
              </a:ext>
            </a:extLst>
          </p:cNvPr>
          <p:cNvSpPr/>
          <p:nvPr/>
        </p:nvSpPr>
        <p:spPr>
          <a:xfrm>
            <a:off x="2349484" y="6064859"/>
            <a:ext cx="1048364" cy="369332"/>
          </a:xfrm>
          <a:prstGeom prst="rect">
            <a:avLst/>
          </a:prstGeom>
        </p:spPr>
        <p:txBody>
          <a:bodyPr wrap="none">
            <a:spAutoFit/>
          </a:bodyPr>
          <a:lstStyle/>
          <a:p>
            <a:r>
              <a:rPr lang="en-US" dirty="0"/>
              <a:t>|D|= 2376</a:t>
            </a:r>
          </a:p>
        </p:txBody>
      </p:sp>
      <p:sp>
        <p:nvSpPr>
          <p:cNvPr id="12" name="Rectangle 11">
            <a:extLst>
              <a:ext uri="{FF2B5EF4-FFF2-40B4-BE49-F238E27FC236}">
                <a16:creationId xmlns:a16="http://schemas.microsoft.com/office/drawing/2014/main" id="{59D5F81C-CF16-4C56-983A-82D96D566990}"/>
              </a:ext>
            </a:extLst>
          </p:cNvPr>
          <p:cNvSpPr/>
          <p:nvPr/>
        </p:nvSpPr>
        <p:spPr>
          <a:xfrm>
            <a:off x="2384730" y="4125287"/>
            <a:ext cx="1441036" cy="297454"/>
          </a:xfrm>
          <a:prstGeom prst="rect">
            <a:avLst/>
          </a:prstGeom>
        </p:spPr>
        <p:txBody>
          <a:bodyPr wrap="none">
            <a:spAutoFit/>
          </a:bodyPr>
          <a:lstStyle/>
          <a:p>
            <a:pPr algn="ctr"/>
            <a:r>
              <a:rPr lang="en-US" sz="1333" dirty="0">
                <a:solidFill>
                  <a:srgbClr val="0010FB"/>
                </a:solidFill>
              </a:rPr>
              <a:t>(Clark et al., 2018)</a:t>
            </a:r>
          </a:p>
        </p:txBody>
      </p:sp>
      <p:sp>
        <p:nvSpPr>
          <p:cNvPr id="6" name="Slide Number Placeholder 5">
            <a:extLst>
              <a:ext uri="{FF2B5EF4-FFF2-40B4-BE49-F238E27FC236}">
                <a16:creationId xmlns:a16="http://schemas.microsoft.com/office/drawing/2014/main" id="{E918CBF1-BA33-D147-A19D-E4626711A131}"/>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dirty="0"/>
          </a:p>
        </p:txBody>
      </p:sp>
    </p:spTree>
    <p:extLst>
      <p:ext uri="{BB962C8B-B14F-4D97-AF65-F5344CB8AC3E}">
        <p14:creationId xmlns:p14="http://schemas.microsoft.com/office/powerpoint/2010/main" val="58207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0CC6-6CAE-A945-8288-58851A76AC76}"/>
              </a:ext>
            </a:extLst>
          </p:cNvPr>
          <p:cNvSpPr>
            <a:spLocks noGrp="1"/>
          </p:cNvSpPr>
          <p:nvPr>
            <p:ph type="title"/>
          </p:nvPr>
        </p:nvSpPr>
        <p:spPr/>
        <p:txBody>
          <a:bodyPr/>
          <a:lstStyle/>
          <a:p>
            <a:r>
              <a:rPr lang="en-US" dirty="0"/>
              <a:t>Prior + Observations =&gt; Posterior</a:t>
            </a:r>
          </a:p>
        </p:txBody>
      </p:sp>
      <p:pic>
        <p:nvPicPr>
          <p:cNvPr id="3" name="Picture 2">
            <a:extLst>
              <a:ext uri="{FF2B5EF4-FFF2-40B4-BE49-F238E27FC236}">
                <a16:creationId xmlns:a16="http://schemas.microsoft.com/office/drawing/2014/main" id="{338CB128-2F91-4FA0-8CCD-33105A5A44C2}"/>
              </a:ext>
            </a:extLst>
          </p:cNvPr>
          <p:cNvPicPr>
            <a:picLocks noChangeAspect="1"/>
          </p:cNvPicPr>
          <p:nvPr/>
        </p:nvPicPr>
        <p:blipFill>
          <a:blip r:embed="rId3"/>
          <a:stretch>
            <a:fillRect/>
          </a:stretch>
        </p:blipFill>
        <p:spPr>
          <a:xfrm>
            <a:off x="7445953" y="4143861"/>
            <a:ext cx="2276076" cy="1584960"/>
          </a:xfrm>
          <a:prstGeom prst="rect">
            <a:avLst/>
          </a:prstGeom>
        </p:spPr>
      </p:pic>
      <p:pic>
        <p:nvPicPr>
          <p:cNvPr id="15" name="Picture 14">
            <a:extLst>
              <a:ext uri="{FF2B5EF4-FFF2-40B4-BE49-F238E27FC236}">
                <a16:creationId xmlns:a16="http://schemas.microsoft.com/office/drawing/2014/main" id="{8E16AF85-6602-49DD-8347-59CEED2968C5}"/>
              </a:ext>
            </a:extLst>
          </p:cNvPr>
          <p:cNvPicPr>
            <a:picLocks noChangeAspect="1"/>
          </p:cNvPicPr>
          <p:nvPr/>
        </p:nvPicPr>
        <p:blipFill>
          <a:blip r:embed="rId3"/>
          <a:stretch>
            <a:fillRect/>
          </a:stretch>
        </p:blipFill>
        <p:spPr>
          <a:xfrm>
            <a:off x="9607702" y="4143860"/>
            <a:ext cx="2276077" cy="1584961"/>
          </a:xfrm>
          <a:prstGeom prst="rect">
            <a:avLst/>
          </a:prstGeom>
        </p:spPr>
      </p:pic>
      <p:pic>
        <p:nvPicPr>
          <p:cNvPr id="7" name="Picture 6">
            <a:extLst>
              <a:ext uri="{FF2B5EF4-FFF2-40B4-BE49-F238E27FC236}">
                <a16:creationId xmlns:a16="http://schemas.microsoft.com/office/drawing/2014/main" id="{42C9D20F-BB56-4016-BF6B-8D5C216202C7}"/>
              </a:ext>
            </a:extLst>
          </p:cNvPr>
          <p:cNvPicPr>
            <a:picLocks noChangeAspect="1"/>
          </p:cNvPicPr>
          <p:nvPr/>
        </p:nvPicPr>
        <p:blipFill>
          <a:blip r:embed="rId4"/>
          <a:stretch>
            <a:fillRect/>
          </a:stretch>
        </p:blipFill>
        <p:spPr>
          <a:xfrm>
            <a:off x="7991039" y="2112457"/>
            <a:ext cx="3303884" cy="1938279"/>
          </a:xfrm>
          <a:prstGeom prst="rect">
            <a:avLst/>
          </a:prstGeom>
        </p:spPr>
      </p:pic>
      <p:graphicFrame>
        <p:nvGraphicFramePr>
          <p:cNvPr id="10" name="Content Placeholder 4">
            <a:extLst>
              <a:ext uri="{FF2B5EF4-FFF2-40B4-BE49-F238E27FC236}">
                <a16:creationId xmlns:a16="http://schemas.microsoft.com/office/drawing/2014/main" id="{C7D743DE-70B7-4D0D-AF0B-E2296B0EDC4A}"/>
              </a:ext>
            </a:extLst>
          </p:cNvPr>
          <p:cNvGraphicFramePr>
            <a:graphicFrameLocks/>
          </p:cNvGraphicFramePr>
          <p:nvPr/>
        </p:nvGraphicFramePr>
        <p:xfrm>
          <a:off x="4257196" y="2088449"/>
          <a:ext cx="3399418" cy="1600200"/>
        </p:xfrm>
        <a:graphic>
          <a:graphicData uri="http://schemas.openxmlformats.org/drawingml/2006/table">
            <a:tbl>
              <a:tblPr firstRow="1" bandRow="1">
                <a:tableStyleId>{69012ECD-51FC-41F1-AA8D-1B2483CD663E}</a:tableStyleId>
              </a:tblPr>
              <a:tblGrid>
                <a:gridCol w="1699709">
                  <a:extLst>
                    <a:ext uri="{9D8B030D-6E8A-4147-A177-3AD203B41FA5}">
                      <a16:colId xmlns:a16="http://schemas.microsoft.com/office/drawing/2014/main" val="1197374637"/>
                    </a:ext>
                  </a:extLst>
                </a:gridCol>
                <a:gridCol w="1699709">
                  <a:extLst>
                    <a:ext uri="{9D8B030D-6E8A-4147-A177-3AD203B41FA5}">
                      <a16:colId xmlns:a16="http://schemas.microsoft.com/office/drawing/2014/main" val="782520329"/>
                    </a:ext>
                  </a:extLst>
                </a:gridCol>
              </a:tblGrid>
              <a:tr h="528320">
                <a:tc>
                  <a:txBody>
                    <a:bodyPr/>
                    <a:lstStyle/>
                    <a:p>
                      <a:pPr algn="ctr"/>
                      <a:r>
                        <a:rPr lang="en-US" sz="2700" dirty="0"/>
                        <a:t>System</a:t>
                      </a:r>
                    </a:p>
                  </a:txBody>
                  <a:tcPr marL="121920" marR="121920" marT="60960" marB="60960"/>
                </a:tc>
                <a:tc>
                  <a:txBody>
                    <a:bodyPr/>
                    <a:lstStyle/>
                    <a:p>
                      <a:pPr algn="ctr"/>
                      <a:r>
                        <a:rPr lang="en-US" sz="2700" dirty="0"/>
                        <a:t>Accuracy</a:t>
                      </a:r>
                    </a:p>
                  </a:txBody>
                  <a:tcPr marL="121920" marR="121920" marT="60960" marB="60960"/>
                </a:tc>
                <a:extLst>
                  <a:ext uri="{0D108BD9-81ED-4DB2-BD59-A6C34878D82A}">
                    <a16:rowId xmlns:a16="http://schemas.microsoft.com/office/drawing/2014/main" val="778689571"/>
                  </a:ext>
                </a:extLst>
              </a:tr>
              <a:tr h="528320">
                <a:tc>
                  <a:txBody>
                    <a:bodyPr/>
                    <a:lstStyle/>
                    <a:p>
                      <a:pPr algn="ctr"/>
                      <a:r>
                        <a:rPr lang="en-US" sz="2700" dirty="0"/>
                        <a:t>Ⓐ</a:t>
                      </a:r>
                    </a:p>
                  </a:txBody>
                  <a:tcPr marL="121920" marR="121920" marT="60960" marB="60960"/>
                </a:tc>
                <a:tc>
                  <a:txBody>
                    <a:bodyPr/>
                    <a:lstStyle/>
                    <a:p>
                      <a:pPr algn="ctr"/>
                      <a:r>
                        <a:rPr lang="en-US" sz="2700" dirty="0"/>
                        <a:t>72.4</a:t>
                      </a:r>
                    </a:p>
                  </a:txBody>
                  <a:tcPr marL="121920" marR="121920" marT="60960" marB="60960"/>
                </a:tc>
                <a:extLst>
                  <a:ext uri="{0D108BD9-81ED-4DB2-BD59-A6C34878D82A}">
                    <a16:rowId xmlns:a16="http://schemas.microsoft.com/office/drawing/2014/main" val="2986608473"/>
                  </a:ext>
                </a:extLst>
              </a:tr>
              <a:tr h="528320">
                <a:tc>
                  <a:txBody>
                    <a:bodyPr/>
                    <a:lstStyle/>
                    <a:p>
                      <a:pPr algn="ctr"/>
                      <a:r>
                        <a:rPr lang="en-US" sz="2700" dirty="0"/>
                        <a:t>Ⓑ</a:t>
                      </a:r>
                    </a:p>
                  </a:txBody>
                  <a:tcPr marL="121920" marR="121920" marT="60960" marB="60960"/>
                </a:tc>
                <a:tc>
                  <a:txBody>
                    <a:bodyPr/>
                    <a:lstStyle/>
                    <a:p>
                      <a:pPr algn="ctr"/>
                      <a:r>
                        <a:rPr lang="en-US" sz="2700" dirty="0"/>
                        <a:t>68.9</a:t>
                      </a:r>
                    </a:p>
                  </a:txBody>
                  <a:tcPr marL="121920" marR="121920" marT="60960" marB="60960"/>
                </a:tc>
                <a:extLst>
                  <a:ext uri="{0D108BD9-81ED-4DB2-BD59-A6C34878D82A}">
                    <a16:rowId xmlns:a16="http://schemas.microsoft.com/office/drawing/2014/main" val="536831926"/>
                  </a:ext>
                </a:extLst>
              </a:tr>
            </a:tbl>
          </a:graphicData>
        </a:graphic>
      </p:graphicFrame>
      <p:sp>
        <p:nvSpPr>
          <p:cNvPr id="11" name="Rectangle 10">
            <a:extLst>
              <a:ext uri="{FF2B5EF4-FFF2-40B4-BE49-F238E27FC236}">
                <a16:creationId xmlns:a16="http://schemas.microsoft.com/office/drawing/2014/main" id="{8B591E5C-8DF8-42E6-A18A-8582111C764F}"/>
              </a:ext>
            </a:extLst>
          </p:cNvPr>
          <p:cNvSpPr/>
          <p:nvPr/>
        </p:nvSpPr>
        <p:spPr>
          <a:xfrm>
            <a:off x="5166832" y="3642930"/>
            <a:ext cx="1421757" cy="420564"/>
          </a:xfrm>
          <a:prstGeom prst="rect">
            <a:avLst/>
          </a:prstGeom>
        </p:spPr>
        <p:txBody>
          <a:bodyPr wrap="square">
            <a:spAutoFit/>
          </a:bodyPr>
          <a:lstStyle/>
          <a:p>
            <a:r>
              <a:rPr lang="en-US" sz="2133" dirty="0"/>
              <a:t>|D|= 2376</a:t>
            </a:r>
          </a:p>
        </p:txBody>
      </p:sp>
      <p:sp>
        <p:nvSpPr>
          <p:cNvPr id="12" name="Rectangle 11">
            <a:extLst>
              <a:ext uri="{FF2B5EF4-FFF2-40B4-BE49-F238E27FC236}">
                <a16:creationId xmlns:a16="http://schemas.microsoft.com/office/drawing/2014/main" id="{59D5F81C-CF16-4C56-983A-82D96D566990}"/>
              </a:ext>
            </a:extLst>
          </p:cNvPr>
          <p:cNvSpPr/>
          <p:nvPr/>
        </p:nvSpPr>
        <p:spPr>
          <a:xfrm>
            <a:off x="5233092" y="1703358"/>
            <a:ext cx="1379009" cy="276999"/>
          </a:xfrm>
          <a:prstGeom prst="rect">
            <a:avLst/>
          </a:prstGeom>
        </p:spPr>
        <p:txBody>
          <a:bodyPr wrap="square">
            <a:spAutoFit/>
          </a:bodyPr>
          <a:lstStyle/>
          <a:p>
            <a:pPr algn="ctr"/>
            <a:r>
              <a:rPr lang="en-US" sz="1200" dirty="0">
                <a:solidFill>
                  <a:srgbClr val="0010FB"/>
                </a:solidFill>
              </a:rPr>
              <a:t>(Clark et al., 2018)</a:t>
            </a:r>
          </a:p>
        </p:txBody>
      </p:sp>
      <p:sp>
        <p:nvSpPr>
          <p:cNvPr id="4" name="Arrow: Left 3">
            <a:extLst>
              <a:ext uri="{FF2B5EF4-FFF2-40B4-BE49-F238E27FC236}">
                <a16:creationId xmlns:a16="http://schemas.microsoft.com/office/drawing/2014/main" id="{1169B667-8BC7-492D-8D65-08E56ABA3266}"/>
              </a:ext>
            </a:extLst>
          </p:cNvPr>
          <p:cNvSpPr/>
          <p:nvPr/>
        </p:nvSpPr>
        <p:spPr>
          <a:xfrm>
            <a:off x="4257197" y="4597627"/>
            <a:ext cx="3077169" cy="492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7CF292-B68E-40E0-AD01-7162B857280F}"/>
              </a:ext>
            </a:extLst>
          </p:cNvPr>
          <p:cNvPicPr>
            <a:picLocks noChangeAspect="1"/>
          </p:cNvPicPr>
          <p:nvPr/>
        </p:nvPicPr>
        <p:blipFill>
          <a:blip r:embed="rId5"/>
          <a:stretch>
            <a:fillRect/>
          </a:stretch>
        </p:blipFill>
        <p:spPr>
          <a:xfrm>
            <a:off x="1" y="5090070"/>
            <a:ext cx="4894220" cy="1631407"/>
          </a:xfrm>
          <a:prstGeom prst="rect">
            <a:avLst/>
          </a:prstGeom>
        </p:spPr>
      </p:pic>
      <p:pic>
        <p:nvPicPr>
          <p:cNvPr id="8" name="Picture 7">
            <a:extLst>
              <a:ext uri="{FF2B5EF4-FFF2-40B4-BE49-F238E27FC236}">
                <a16:creationId xmlns:a16="http://schemas.microsoft.com/office/drawing/2014/main" id="{9B41712B-679D-4BE5-9DB3-91836FAD9141}"/>
              </a:ext>
            </a:extLst>
          </p:cNvPr>
          <p:cNvPicPr>
            <a:picLocks noChangeAspect="1"/>
          </p:cNvPicPr>
          <p:nvPr/>
        </p:nvPicPr>
        <p:blipFill>
          <a:blip r:embed="rId6"/>
          <a:stretch>
            <a:fillRect/>
          </a:stretch>
        </p:blipFill>
        <p:spPr>
          <a:xfrm>
            <a:off x="262331" y="1837661"/>
            <a:ext cx="3540047" cy="230619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1B3FAE5-69FD-46FB-B148-A204E27B9A6F}"/>
                  </a:ext>
                </a:extLst>
              </p:cNvPr>
              <p:cNvSpPr txBox="1"/>
              <p:nvPr/>
            </p:nvSpPr>
            <p:spPr>
              <a:xfrm>
                <a:off x="4362776" y="5464911"/>
                <a:ext cx="3154197" cy="6956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33" b="1" i="1">
                          <a:latin typeface="Cambria Math" panose="02040503050406030204" pitchFamily="18" charset="0"/>
                        </a:rPr>
                        <m:t>𝑷</m:t>
                      </m:r>
                      <m:d>
                        <m:dPr>
                          <m:ctrlPr>
                            <a:rPr lang="en-US" sz="2133" i="1">
                              <a:latin typeface="Cambria Math" panose="02040503050406030204" pitchFamily="18" charset="0"/>
                            </a:rPr>
                          </m:ctrlPr>
                        </m:dPr>
                        <m:e>
                          <m:r>
                            <m:rPr>
                              <m:sty m:val="p"/>
                            </m:rPr>
                            <a:rPr lang="en-US" sz="2133">
                              <a:solidFill>
                                <a:srgbClr val="FF0000"/>
                              </a:solidFill>
                              <a:latin typeface="Cambria Math" panose="02040503050406030204" pitchFamily="18" charset="0"/>
                            </a:rPr>
                            <m:t>Θ</m:t>
                          </m:r>
                        </m:e>
                        <m:e>
                          <m:r>
                            <a:rPr lang="en-US" sz="2133" i="1">
                              <a:solidFill>
                                <a:srgbClr val="3F20FC"/>
                              </a:solidFill>
                              <a:latin typeface="Cambria Math" panose="02040503050406030204" pitchFamily="18" charset="0"/>
                            </a:rPr>
                            <m:t>𝑌</m:t>
                          </m:r>
                        </m:e>
                      </m:d>
                      <m:r>
                        <a:rPr lang="en-US" sz="2133" i="1">
                          <a:latin typeface="Cambria Math" panose="02040503050406030204" pitchFamily="18" charset="0"/>
                        </a:rPr>
                        <m:t>=</m:t>
                      </m:r>
                      <m:f>
                        <m:fPr>
                          <m:ctrlPr>
                            <a:rPr lang="en-US" sz="2133" i="1">
                              <a:latin typeface="Cambria Math" panose="02040503050406030204" pitchFamily="18" charset="0"/>
                            </a:rPr>
                          </m:ctrlPr>
                        </m:fPr>
                        <m:num>
                          <m:r>
                            <a:rPr lang="en-US" sz="2133" b="1" i="1">
                              <a:latin typeface="Cambria Math" panose="02040503050406030204" pitchFamily="18" charset="0"/>
                            </a:rPr>
                            <m:t>𝑷</m:t>
                          </m:r>
                          <m:d>
                            <m:dPr>
                              <m:ctrlPr>
                                <a:rPr lang="en-US" sz="2133" i="1">
                                  <a:latin typeface="Cambria Math" panose="02040503050406030204" pitchFamily="18" charset="0"/>
                                </a:rPr>
                              </m:ctrlPr>
                            </m:dPr>
                            <m:e>
                              <m:r>
                                <a:rPr lang="en-US" sz="2133" i="1">
                                  <a:solidFill>
                                    <a:srgbClr val="3F20FC"/>
                                  </a:solidFill>
                                  <a:latin typeface="Cambria Math" panose="02040503050406030204" pitchFamily="18" charset="0"/>
                                </a:rPr>
                                <m:t>𝑌</m:t>
                              </m:r>
                            </m:e>
                            <m:e>
                              <m:r>
                                <m:rPr>
                                  <m:sty m:val="p"/>
                                </m:rPr>
                                <a:rPr lang="en-US" sz="2133">
                                  <a:solidFill>
                                    <a:srgbClr val="FF0000"/>
                                  </a:solidFill>
                                  <a:latin typeface="Cambria Math" panose="02040503050406030204" pitchFamily="18" charset="0"/>
                                </a:rPr>
                                <m:t>Θ</m:t>
                              </m:r>
                            </m:e>
                          </m:d>
                          <m:r>
                            <a:rPr lang="en-US" sz="2133" i="1">
                              <a:latin typeface="Cambria Math" panose="02040503050406030204" pitchFamily="18" charset="0"/>
                            </a:rPr>
                            <m:t> × </m:t>
                          </m:r>
                          <m:r>
                            <a:rPr lang="en-US" sz="2133" b="1" i="1">
                              <a:latin typeface="Cambria Math" panose="02040503050406030204" pitchFamily="18" charset="0"/>
                            </a:rPr>
                            <m:t>𝑷</m:t>
                          </m:r>
                          <m:r>
                            <a:rPr lang="en-US" sz="2133" i="1">
                              <a:latin typeface="Cambria Math" panose="02040503050406030204" pitchFamily="18" charset="0"/>
                            </a:rPr>
                            <m:t>(</m:t>
                          </m:r>
                          <m:r>
                            <m:rPr>
                              <m:sty m:val="p"/>
                            </m:rPr>
                            <a:rPr lang="en-US" sz="2133">
                              <a:solidFill>
                                <a:srgbClr val="FF0000"/>
                              </a:solidFill>
                              <a:latin typeface="Cambria Math" panose="02040503050406030204" pitchFamily="18" charset="0"/>
                            </a:rPr>
                            <m:t>Θ</m:t>
                          </m:r>
                          <m:r>
                            <a:rPr lang="en-US" sz="2133" i="1">
                              <a:latin typeface="Cambria Math" panose="02040503050406030204" pitchFamily="18" charset="0"/>
                            </a:rPr>
                            <m:t>)</m:t>
                          </m:r>
                        </m:num>
                        <m:den>
                          <m:r>
                            <a:rPr lang="en-US" sz="2133" b="1" i="1">
                              <a:latin typeface="Cambria Math" panose="02040503050406030204" pitchFamily="18" charset="0"/>
                            </a:rPr>
                            <m:t>𝑷</m:t>
                          </m:r>
                          <m:r>
                            <a:rPr lang="en-US" sz="2133" i="1">
                              <a:latin typeface="Cambria Math" panose="02040503050406030204" pitchFamily="18" charset="0"/>
                            </a:rPr>
                            <m:t>(</m:t>
                          </m:r>
                          <m:r>
                            <a:rPr lang="en-US" sz="2133" i="1">
                              <a:solidFill>
                                <a:srgbClr val="3F20FC"/>
                              </a:solidFill>
                              <a:latin typeface="Cambria Math" panose="02040503050406030204" pitchFamily="18" charset="0"/>
                            </a:rPr>
                            <m:t>𝑌</m:t>
                          </m:r>
                          <m:r>
                            <a:rPr lang="en-US" sz="2133" i="1">
                              <a:latin typeface="Cambria Math" panose="02040503050406030204" pitchFamily="18" charset="0"/>
                            </a:rPr>
                            <m:t>)</m:t>
                          </m:r>
                        </m:den>
                      </m:f>
                    </m:oMath>
                  </m:oMathPara>
                </a14:m>
                <a:endParaRPr lang="en-US" sz="2133" dirty="0"/>
              </a:p>
            </p:txBody>
          </p:sp>
        </mc:Choice>
        <mc:Fallback xmlns="">
          <p:sp>
            <p:nvSpPr>
              <p:cNvPr id="16" name="TextBox 15">
                <a:extLst>
                  <a:ext uri="{FF2B5EF4-FFF2-40B4-BE49-F238E27FC236}">
                    <a16:creationId xmlns:a16="http://schemas.microsoft.com/office/drawing/2014/main" id="{F1B3FAE5-69FD-46FB-B148-A204E27B9A6F}"/>
                  </a:ext>
                </a:extLst>
              </p:cNvPr>
              <p:cNvSpPr txBox="1">
                <a:spLocks noRot="1" noChangeAspect="1" noMove="1" noResize="1" noEditPoints="1" noAdjustHandles="1" noChangeArrowheads="1" noChangeShapeType="1" noTextEdit="1"/>
              </p:cNvSpPr>
              <p:nvPr/>
            </p:nvSpPr>
            <p:spPr>
              <a:xfrm>
                <a:off x="4362776" y="5464911"/>
                <a:ext cx="3154197" cy="695640"/>
              </a:xfrm>
              <a:prstGeom prst="rect">
                <a:avLst/>
              </a:prstGeom>
              <a:blipFill>
                <a:blip r:embed="rId7"/>
                <a:stretch>
                  <a:fillRect t="-3571" r="-402" b="-14286"/>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3EA9081D-6E70-9442-9450-DCE608CA120C}"/>
              </a:ext>
            </a:extLst>
          </p:cNvPr>
          <p:cNvSpPr>
            <a:spLocks noGrp="1"/>
          </p:cNvSpPr>
          <p:nvPr>
            <p:ph type="sldNum" sz="quarter" idx="10"/>
          </p:nvPr>
        </p:nvSpPr>
        <p:spPr/>
        <p:txBody>
          <a:bodyPr/>
          <a:lstStyle/>
          <a:p>
            <a:pPr>
              <a:defRPr/>
            </a:pPr>
            <a:fld id="{0121240C-47AF-2F4D-83B3-CC3EDF50F794}" type="slidenum">
              <a:rPr lang="en-US" smtClean="0"/>
              <a:pPr>
                <a:defRPr/>
              </a:pPr>
              <a:t>28</a:t>
            </a:fld>
            <a:endParaRPr lang="en-US" dirty="0"/>
          </a:p>
        </p:txBody>
      </p:sp>
    </p:spTree>
    <p:extLst>
      <p:ext uri="{BB962C8B-B14F-4D97-AF65-F5344CB8AC3E}">
        <p14:creationId xmlns:p14="http://schemas.microsoft.com/office/powerpoint/2010/main" val="183751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0CC6-6CAE-A945-8288-58851A76AC76}"/>
              </a:ext>
            </a:extLst>
          </p:cNvPr>
          <p:cNvSpPr>
            <a:spLocks noGrp="1"/>
          </p:cNvSpPr>
          <p:nvPr>
            <p:ph type="title"/>
          </p:nvPr>
        </p:nvSpPr>
        <p:spPr/>
        <p:txBody>
          <a:bodyPr/>
          <a:lstStyle/>
          <a:p>
            <a:r>
              <a:rPr lang="en-US" dirty="0"/>
              <a:t>Prior + Observations =&gt; Posterior</a:t>
            </a:r>
          </a:p>
        </p:txBody>
      </p:sp>
      <p:pic>
        <p:nvPicPr>
          <p:cNvPr id="3" name="Picture 2">
            <a:extLst>
              <a:ext uri="{FF2B5EF4-FFF2-40B4-BE49-F238E27FC236}">
                <a16:creationId xmlns:a16="http://schemas.microsoft.com/office/drawing/2014/main" id="{338CB128-2F91-4FA0-8CCD-33105A5A44C2}"/>
              </a:ext>
            </a:extLst>
          </p:cNvPr>
          <p:cNvPicPr>
            <a:picLocks noChangeAspect="1"/>
          </p:cNvPicPr>
          <p:nvPr/>
        </p:nvPicPr>
        <p:blipFill>
          <a:blip r:embed="rId3"/>
          <a:stretch>
            <a:fillRect/>
          </a:stretch>
        </p:blipFill>
        <p:spPr>
          <a:xfrm>
            <a:off x="7445953" y="4143861"/>
            <a:ext cx="2276076" cy="1584960"/>
          </a:xfrm>
          <a:prstGeom prst="rect">
            <a:avLst/>
          </a:prstGeom>
        </p:spPr>
      </p:pic>
      <p:pic>
        <p:nvPicPr>
          <p:cNvPr id="15" name="Picture 14">
            <a:extLst>
              <a:ext uri="{FF2B5EF4-FFF2-40B4-BE49-F238E27FC236}">
                <a16:creationId xmlns:a16="http://schemas.microsoft.com/office/drawing/2014/main" id="{8E16AF85-6602-49DD-8347-59CEED2968C5}"/>
              </a:ext>
            </a:extLst>
          </p:cNvPr>
          <p:cNvPicPr>
            <a:picLocks noChangeAspect="1"/>
          </p:cNvPicPr>
          <p:nvPr/>
        </p:nvPicPr>
        <p:blipFill>
          <a:blip r:embed="rId3"/>
          <a:stretch>
            <a:fillRect/>
          </a:stretch>
        </p:blipFill>
        <p:spPr>
          <a:xfrm>
            <a:off x="9607702" y="4143860"/>
            <a:ext cx="2276077" cy="1584961"/>
          </a:xfrm>
          <a:prstGeom prst="rect">
            <a:avLst/>
          </a:prstGeom>
        </p:spPr>
      </p:pic>
      <p:pic>
        <p:nvPicPr>
          <p:cNvPr id="7" name="Picture 6">
            <a:extLst>
              <a:ext uri="{FF2B5EF4-FFF2-40B4-BE49-F238E27FC236}">
                <a16:creationId xmlns:a16="http://schemas.microsoft.com/office/drawing/2014/main" id="{42C9D20F-BB56-4016-BF6B-8D5C216202C7}"/>
              </a:ext>
            </a:extLst>
          </p:cNvPr>
          <p:cNvPicPr>
            <a:picLocks noChangeAspect="1"/>
          </p:cNvPicPr>
          <p:nvPr/>
        </p:nvPicPr>
        <p:blipFill>
          <a:blip r:embed="rId4"/>
          <a:stretch>
            <a:fillRect/>
          </a:stretch>
        </p:blipFill>
        <p:spPr>
          <a:xfrm>
            <a:off x="7991039" y="2112457"/>
            <a:ext cx="3303884" cy="1938279"/>
          </a:xfrm>
          <a:prstGeom prst="rect">
            <a:avLst/>
          </a:prstGeom>
        </p:spPr>
      </p:pic>
      <p:graphicFrame>
        <p:nvGraphicFramePr>
          <p:cNvPr id="10" name="Content Placeholder 4">
            <a:extLst>
              <a:ext uri="{FF2B5EF4-FFF2-40B4-BE49-F238E27FC236}">
                <a16:creationId xmlns:a16="http://schemas.microsoft.com/office/drawing/2014/main" id="{C7D743DE-70B7-4D0D-AF0B-E2296B0EDC4A}"/>
              </a:ext>
            </a:extLst>
          </p:cNvPr>
          <p:cNvGraphicFramePr>
            <a:graphicFrameLocks/>
          </p:cNvGraphicFramePr>
          <p:nvPr/>
        </p:nvGraphicFramePr>
        <p:xfrm>
          <a:off x="4257196" y="2088449"/>
          <a:ext cx="3399419" cy="1584960"/>
        </p:xfrm>
        <a:graphic>
          <a:graphicData uri="http://schemas.openxmlformats.org/drawingml/2006/table">
            <a:tbl>
              <a:tblPr firstRow="1" bandRow="1">
                <a:tableStyleId>{69012ECD-51FC-41F1-AA8D-1B2483CD663E}</a:tableStyleId>
              </a:tblPr>
              <a:tblGrid>
                <a:gridCol w="1699709">
                  <a:extLst>
                    <a:ext uri="{9D8B030D-6E8A-4147-A177-3AD203B41FA5}">
                      <a16:colId xmlns:a16="http://schemas.microsoft.com/office/drawing/2014/main" val="1197374637"/>
                    </a:ext>
                  </a:extLst>
                </a:gridCol>
                <a:gridCol w="1699709">
                  <a:extLst>
                    <a:ext uri="{9D8B030D-6E8A-4147-A177-3AD203B41FA5}">
                      <a16:colId xmlns:a16="http://schemas.microsoft.com/office/drawing/2014/main" val="782520329"/>
                    </a:ext>
                  </a:extLst>
                </a:gridCol>
              </a:tblGrid>
              <a:tr h="528320">
                <a:tc>
                  <a:txBody>
                    <a:bodyPr/>
                    <a:lstStyle/>
                    <a:p>
                      <a:pPr algn="ctr"/>
                      <a:r>
                        <a:rPr lang="en-US" sz="2700" dirty="0"/>
                        <a:t>System</a:t>
                      </a:r>
                    </a:p>
                  </a:txBody>
                  <a:tcPr marL="121920" marR="121920" marT="60960" marB="60960"/>
                </a:tc>
                <a:tc>
                  <a:txBody>
                    <a:bodyPr/>
                    <a:lstStyle/>
                    <a:p>
                      <a:pPr algn="ctr"/>
                      <a:r>
                        <a:rPr lang="en-US" sz="2700" dirty="0"/>
                        <a:t>Accuracy</a:t>
                      </a:r>
                    </a:p>
                  </a:txBody>
                  <a:tcPr marL="121920" marR="121920" marT="60960" marB="60960"/>
                </a:tc>
                <a:extLst>
                  <a:ext uri="{0D108BD9-81ED-4DB2-BD59-A6C34878D82A}">
                    <a16:rowId xmlns:a16="http://schemas.microsoft.com/office/drawing/2014/main" val="778689571"/>
                  </a:ext>
                </a:extLst>
              </a:tr>
              <a:tr h="528320">
                <a:tc>
                  <a:txBody>
                    <a:bodyPr/>
                    <a:lstStyle/>
                    <a:p>
                      <a:pPr algn="ctr"/>
                      <a:r>
                        <a:rPr lang="en-US" sz="2700" dirty="0"/>
                        <a:t>Ⓐ</a:t>
                      </a:r>
                    </a:p>
                  </a:txBody>
                  <a:tcPr marL="121920" marR="121920" marT="60960" marB="60960"/>
                </a:tc>
                <a:tc>
                  <a:txBody>
                    <a:bodyPr/>
                    <a:lstStyle/>
                    <a:p>
                      <a:pPr algn="ctr"/>
                      <a:r>
                        <a:rPr lang="en-US" sz="2700" dirty="0"/>
                        <a:t>72.4</a:t>
                      </a:r>
                    </a:p>
                  </a:txBody>
                  <a:tcPr marL="121920" marR="121920" marT="60960" marB="60960"/>
                </a:tc>
                <a:extLst>
                  <a:ext uri="{0D108BD9-81ED-4DB2-BD59-A6C34878D82A}">
                    <a16:rowId xmlns:a16="http://schemas.microsoft.com/office/drawing/2014/main" val="2986608473"/>
                  </a:ext>
                </a:extLst>
              </a:tr>
              <a:tr h="528320">
                <a:tc>
                  <a:txBody>
                    <a:bodyPr/>
                    <a:lstStyle/>
                    <a:p>
                      <a:pPr algn="ctr"/>
                      <a:r>
                        <a:rPr lang="en-US" sz="2700" dirty="0"/>
                        <a:t>Ⓑ</a:t>
                      </a:r>
                    </a:p>
                  </a:txBody>
                  <a:tcPr marL="121920" marR="121920" marT="60960" marB="60960"/>
                </a:tc>
                <a:tc>
                  <a:txBody>
                    <a:bodyPr/>
                    <a:lstStyle/>
                    <a:p>
                      <a:pPr algn="ctr"/>
                      <a:r>
                        <a:rPr lang="en-US" sz="2700" dirty="0"/>
                        <a:t>68.9</a:t>
                      </a:r>
                    </a:p>
                  </a:txBody>
                  <a:tcPr marL="121920" marR="121920" marT="60960" marB="60960"/>
                </a:tc>
                <a:extLst>
                  <a:ext uri="{0D108BD9-81ED-4DB2-BD59-A6C34878D82A}">
                    <a16:rowId xmlns:a16="http://schemas.microsoft.com/office/drawing/2014/main" val="536831926"/>
                  </a:ext>
                </a:extLst>
              </a:tr>
            </a:tbl>
          </a:graphicData>
        </a:graphic>
      </p:graphicFrame>
      <p:sp>
        <p:nvSpPr>
          <p:cNvPr id="11" name="Rectangle 10">
            <a:extLst>
              <a:ext uri="{FF2B5EF4-FFF2-40B4-BE49-F238E27FC236}">
                <a16:creationId xmlns:a16="http://schemas.microsoft.com/office/drawing/2014/main" id="{8B591E5C-8DF8-42E6-A18A-8582111C764F}"/>
              </a:ext>
            </a:extLst>
          </p:cNvPr>
          <p:cNvSpPr/>
          <p:nvPr/>
        </p:nvSpPr>
        <p:spPr>
          <a:xfrm>
            <a:off x="5166832" y="3642930"/>
            <a:ext cx="1421757" cy="420564"/>
          </a:xfrm>
          <a:prstGeom prst="rect">
            <a:avLst/>
          </a:prstGeom>
        </p:spPr>
        <p:txBody>
          <a:bodyPr wrap="square">
            <a:spAutoFit/>
          </a:bodyPr>
          <a:lstStyle/>
          <a:p>
            <a:r>
              <a:rPr lang="en-US" sz="2133" dirty="0"/>
              <a:t>|D|= 2376</a:t>
            </a:r>
          </a:p>
        </p:txBody>
      </p:sp>
      <p:sp>
        <p:nvSpPr>
          <p:cNvPr id="12" name="Rectangle 11">
            <a:extLst>
              <a:ext uri="{FF2B5EF4-FFF2-40B4-BE49-F238E27FC236}">
                <a16:creationId xmlns:a16="http://schemas.microsoft.com/office/drawing/2014/main" id="{59D5F81C-CF16-4C56-983A-82D96D566990}"/>
              </a:ext>
            </a:extLst>
          </p:cNvPr>
          <p:cNvSpPr/>
          <p:nvPr/>
        </p:nvSpPr>
        <p:spPr>
          <a:xfrm>
            <a:off x="5233092" y="1703358"/>
            <a:ext cx="1379009" cy="276999"/>
          </a:xfrm>
          <a:prstGeom prst="rect">
            <a:avLst/>
          </a:prstGeom>
        </p:spPr>
        <p:txBody>
          <a:bodyPr wrap="square">
            <a:spAutoFit/>
          </a:bodyPr>
          <a:lstStyle/>
          <a:p>
            <a:pPr algn="ctr"/>
            <a:r>
              <a:rPr lang="en-US" sz="1200" dirty="0">
                <a:solidFill>
                  <a:srgbClr val="0010FB"/>
                </a:solidFill>
              </a:rPr>
              <a:t>(Clark et al., 2018)</a:t>
            </a:r>
          </a:p>
        </p:txBody>
      </p:sp>
      <p:sp>
        <p:nvSpPr>
          <p:cNvPr id="4" name="Arrow: Left 3">
            <a:extLst>
              <a:ext uri="{FF2B5EF4-FFF2-40B4-BE49-F238E27FC236}">
                <a16:creationId xmlns:a16="http://schemas.microsoft.com/office/drawing/2014/main" id="{1169B667-8BC7-492D-8D65-08E56ABA3266}"/>
              </a:ext>
            </a:extLst>
          </p:cNvPr>
          <p:cNvSpPr/>
          <p:nvPr/>
        </p:nvSpPr>
        <p:spPr>
          <a:xfrm>
            <a:off x="4257197" y="4597627"/>
            <a:ext cx="3077169" cy="492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7CF292-B68E-40E0-AD01-7162B857280F}"/>
              </a:ext>
            </a:extLst>
          </p:cNvPr>
          <p:cNvPicPr>
            <a:picLocks noChangeAspect="1"/>
          </p:cNvPicPr>
          <p:nvPr/>
        </p:nvPicPr>
        <p:blipFill>
          <a:blip r:embed="rId5"/>
          <a:stretch>
            <a:fillRect/>
          </a:stretch>
        </p:blipFill>
        <p:spPr>
          <a:xfrm>
            <a:off x="1" y="5090070"/>
            <a:ext cx="4894220" cy="1631407"/>
          </a:xfrm>
          <a:prstGeom prst="rect">
            <a:avLst/>
          </a:prstGeom>
        </p:spPr>
      </p:pic>
      <p:pic>
        <p:nvPicPr>
          <p:cNvPr id="8" name="Picture 7">
            <a:extLst>
              <a:ext uri="{FF2B5EF4-FFF2-40B4-BE49-F238E27FC236}">
                <a16:creationId xmlns:a16="http://schemas.microsoft.com/office/drawing/2014/main" id="{9B41712B-679D-4BE5-9DB3-91836FAD9141}"/>
              </a:ext>
            </a:extLst>
          </p:cNvPr>
          <p:cNvPicPr>
            <a:picLocks noChangeAspect="1"/>
          </p:cNvPicPr>
          <p:nvPr/>
        </p:nvPicPr>
        <p:blipFill>
          <a:blip r:embed="rId6"/>
          <a:stretch>
            <a:fillRect/>
          </a:stretch>
        </p:blipFill>
        <p:spPr>
          <a:xfrm>
            <a:off x="262331" y="1837661"/>
            <a:ext cx="3540047" cy="230619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1B3FAE5-69FD-46FB-B148-A204E27B9A6F}"/>
                  </a:ext>
                </a:extLst>
              </p:cNvPr>
              <p:cNvSpPr txBox="1"/>
              <p:nvPr/>
            </p:nvSpPr>
            <p:spPr>
              <a:xfrm>
                <a:off x="4362776" y="5464911"/>
                <a:ext cx="3154197" cy="6956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33" b="1" i="1">
                          <a:latin typeface="Cambria Math" panose="02040503050406030204" pitchFamily="18" charset="0"/>
                        </a:rPr>
                        <m:t>𝑷</m:t>
                      </m:r>
                      <m:d>
                        <m:dPr>
                          <m:ctrlPr>
                            <a:rPr lang="en-US" sz="2133" i="1">
                              <a:latin typeface="Cambria Math" panose="02040503050406030204" pitchFamily="18" charset="0"/>
                            </a:rPr>
                          </m:ctrlPr>
                        </m:dPr>
                        <m:e>
                          <m:r>
                            <m:rPr>
                              <m:sty m:val="p"/>
                            </m:rPr>
                            <a:rPr lang="en-US" sz="2133">
                              <a:solidFill>
                                <a:srgbClr val="FF0000"/>
                              </a:solidFill>
                              <a:latin typeface="Cambria Math" panose="02040503050406030204" pitchFamily="18" charset="0"/>
                            </a:rPr>
                            <m:t>Θ</m:t>
                          </m:r>
                        </m:e>
                        <m:e>
                          <m:r>
                            <a:rPr lang="en-US" sz="2133" i="1">
                              <a:solidFill>
                                <a:srgbClr val="3F20FC"/>
                              </a:solidFill>
                              <a:latin typeface="Cambria Math" panose="02040503050406030204" pitchFamily="18" charset="0"/>
                            </a:rPr>
                            <m:t>𝑌</m:t>
                          </m:r>
                        </m:e>
                      </m:d>
                      <m:r>
                        <a:rPr lang="en-US" sz="2133" i="1">
                          <a:latin typeface="Cambria Math" panose="02040503050406030204" pitchFamily="18" charset="0"/>
                        </a:rPr>
                        <m:t>=</m:t>
                      </m:r>
                      <m:f>
                        <m:fPr>
                          <m:ctrlPr>
                            <a:rPr lang="en-US" sz="2133" i="1">
                              <a:latin typeface="Cambria Math" panose="02040503050406030204" pitchFamily="18" charset="0"/>
                            </a:rPr>
                          </m:ctrlPr>
                        </m:fPr>
                        <m:num>
                          <m:r>
                            <a:rPr lang="en-US" sz="2133" b="1" i="1">
                              <a:latin typeface="Cambria Math" panose="02040503050406030204" pitchFamily="18" charset="0"/>
                            </a:rPr>
                            <m:t>𝑷</m:t>
                          </m:r>
                          <m:d>
                            <m:dPr>
                              <m:ctrlPr>
                                <a:rPr lang="en-US" sz="2133" i="1">
                                  <a:latin typeface="Cambria Math" panose="02040503050406030204" pitchFamily="18" charset="0"/>
                                </a:rPr>
                              </m:ctrlPr>
                            </m:dPr>
                            <m:e>
                              <m:r>
                                <a:rPr lang="en-US" sz="2133" i="1">
                                  <a:solidFill>
                                    <a:srgbClr val="3F20FC"/>
                                  </a:solidFill>
                                  <a:latin typeface="Cambria Math" panose="02040503050406030204" pitchFamily="18" charset="0"/>
                                </a:rPr>
                                <m:t>𝑌</m:t>
                              </m:r>
                            </m:e>
                            <m:e>
                              <m:r>
                                <m:rPr>
                                  <m:sty m:val="p"/>
                                </m:rPr>
                                <a:rPr lang="en-US" sz="2133">
                                  <a:solidFill>
                                    <a:srgbClr val="FF0000"/>
                                  </a:solidFill>
                                  <a:latin typeface="Cambria Math" panose="02040503050406030204" pitchFamily="18" charset="0"/>
                                </a:rPr>
                                <m:t>Θ</m:t>
                              </m:r>
                            </m:e>
                          </m:d>
                          <m:r>
                            <a:rPr lang="en-US" sz="2133" i="1">
                              <a:latin typeface="Cambria Math" panose="02040503050406030204" pitchFamily="18" charset="0"/>
                            </a:rPr>
                            <m:t> × </m:t>
                          </m:r>
                          <m:r>
                            <a:rPr lang="en-US" sz="2133" b="1" i="1">
                              <a:latin typeface="Cambria Math" panose="02040503050406030204" pitchFamily="18" charset="0"/>
                            </a:rPr>
                            <m:t>𝑷</m:t>
                          </m:r>
                          <m:r>
                            <a:rPr lang="en-US" sz="2133" i="1">
                              <a:latin typeface="Cambria Math" panose="02040503050406030204" pitchFamily="18" charset="0"/>
                            </a:rPr>
                            <m:t>(</m:t>
                          </m:r>
                          <m:r>
                            <m:rPr>
                              <m:sty m:val="p"/>
                            </m:rPr>
                            <a:rPr lang="en-US" sz="2133">
                              <a:solidFill>
                                <a:srgbClr val="FF0000"/>
                              </a:solidFill>
                              <a:latin typeface="Cambria Math" panose="02040503050406030204" pitchFamily="18" charset="0"/>
                            </a:rPr>
                            <m:t>Θ</m:t>
                          </m:r>
                          <m:r>
                            <a:rPr lang="en-US" sz="2133" i="1">
                              <a:latin typeface="Cambria Math" panose="02040503050406030204" pitchFamily="18" charset="0"/>
                            </a:rPr>
                            <m:t>)</m:t>
                          </m:r>
                        </m:num>
                        <m:den>
                          <m:r>
                            <a:rPr lang="en-US" sz="2133" b="1" i="1">
                              <a:latin typeface="Cambria Math" panose="02040503050406030204" pitchFamily="18" charset="0"/>
                            </a:rPr>
                            <m:t>𝑷</m:t>
                          </m:r>
                          <m:r>
                            <a:rPr lang="en-US" sz="2133" i="1">
                              <a:latin typeface="Cambria Math" panose="02040503050406030204" pitchFamily="18" charset="0"/>
                            </a:rPr>
                            <m:t>(</m:t>
                          </m:r>
                          <m:r>
                            <a:rPr lang="en-US" sz="2133" i="1">
                              <a:solidFill>
                                <a:srgbClr val="3F20FC"/>
                              </a:solidFill>
                              <a:latin typeface="Cambria Math" panose="02040503050406030204" pitchFamily="18" charset="0"/>
                            </a:rPr>
                            <m:t>𝑌</m:t>
                          </m:r>
                          <m:r>
                            <a:rPr lang="en-US" sz="2133" i="1">
                              <a:latin typeface="Cambria Math" panose="02040503050406030204" pitchFamily="18" charset="0"/>
                            </a:rPr>
                            <m:t>)</m:t>
                          </m:r>
                        </m:den>
                      </m:f>
                    </m:oMath>
                  </m:oMathPara>
                </a14:m>
                <a:endParaRPr lang="en-US" sz="2133" dirty="0"/>
              </a:p>
            </p:txBody>
          </p:sp>
        </mc:Choice>
        <mc:Fallback xmlns="">
          <p:sp>
            <p:nvSpPr>
              <p:cNvPr id="16" name="TextBox 15">
                <a:extLst>
                  <a:ext uri="{FF2B5EF4-FFF2-40B4-BE49-F238E27FC236}">
                    <a16:creationId xmlns:a16="http://schemas.microsoft.com/office/drawing/2014/main" id="{F1B3FAE5-69FD-46FB-B148-A204E27B9A6F}"/>
                  </a:ext>
                </a:extLst>
              </p:cNvPr>
              <p:cNvSpPr txBox="1">
                <a:spLocks noRot="1" noChangeAspect="1" noMove="1" noResize="1" noEditPoints="1" noAdjustHandles="1" noChangeArrowheads="1" noChangeShapeType="1" noTextEdit="1"/>
              </p:cNvSpPr>
              <p:nvPr/>
            </p:nvSpPr>
            <p:spPr>
              <a:xfrm>
                <a:off x="4362776" y="5464911"/>
                <a:ext cx="3154197" cy="695640"/>
              </a:xfrm>
              <a:prstGeom prst="rect">
                <a:avLst/>
              </a:prstGeom>
              <a:blipFill>
                <a:blip r:embed="rId7"/>
                <a:stretch>
                  <a:fillRect t="-3571" r="-402" b="-14286"/>
                </a:stretch>
              </a:blipFill>
            </p:spPr>
            <p:txBody>
              <a:bodyPr/>
              <a:lstStyle/>
              <a:p>
                <a:r>
                  <a:rPr lang="en-US">
                    <a:noFill/>
                  </a:rPr>
                  <a:t> </a:t>
                </a:r>
              </a:p>
            </p:txBody>
          </p:sp>
        </mc:Fallback>
      </mc:AlternateContent>
      <p:sp>
        <p:nvSpPr>
          <p:cNvPr id="18" name="Rounded Rectangle 8">
            <a:extLst>
              <a:ext uri="{FF2B5EF4-FFF2-40B4-BE49-F238E27FC236}">
                <a16:creationId xmlns:a16="http://schemas.microsoft.com/office/drawing/2014/main" id="{1A99D224-F1B2-44FB-AB06-CC99C0DDA5F2}"/>
              </a:ext>
            </a:extLst>
          </p:cNvPr>
          <p:cNvSpPr/>
          <p:nvPr/>
        </p:nvSpPr>
        <p:spPr>
          <a:xfrm>
            <a:off x="7011136" y="5455235"/>
            <a:ext cx="709357" cy="360064"/>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p>
        </p:txBody>
      </p:sp>
      <p:sp>
        <p:nvSpPr>
          <p:cNvPr id="19" name="Rounded Rectangle 9">
            <a:extLst>
              <a:ext uri="{FF2B5EF4-FFF2-40B4-BE49-F238E27FC236}">
                <a16:creationId xmlns:a16="http://schemas.microsoft.com/office/drawing/2014/main" id="{FF377C4C-D667-4C66-B855-10D6865AAAFD}"/>
              </a:ext>
            </a:extLst>
          </p:cNvPr>
          <p:cNvSpPr/>
          <p:nvPr/>
        </p:nvSpPr>
        <p:spPr>
          <a:xfrm>
            <a:off x="5695784" y="5420577"/>
            <a:ext cx="1010099" cy="404399"/>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p>
        </p:txBody>
      </p:sp>
      <p:sp>
        <p:nvSpPr>
          <p:cNvPr id="20" name="Rounded Rectangle 10">
            <a:extLst>
              <a:ext uri="{FF2B5EF4-FFF2-40B4-BE49-F238E27FC236}">
                <a16:creationId xmlns:a16="http://schemas.microsoft.com/office/drawing/2014/main" id="{11A4D924-CA04-4E2F-9F28-9DFDC67922AE}"/>
              </a:ext>
            </a:extLst>
          </p:cNvPr>
          <p:cNvSpPr/>
          <p:nvPr/>
        </p:nvSpPr>
        <p:spPr>
          <a:xfrm>
            <a:off x="4390915" y="5656027"/>
            <a:ext cx="1010099" cy="404399"/>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dirty="0"/>
          </a:p>
        </p:txBody>
      </p:sp>
      <p:sp>
        <p:nvSpPr>
          <p:cNvPr id="9" name="Slide Number Placeholder 8">
            <a:extLst>
              <a:ext uri="{FF2B5EF4-FFF2-40B4-BE49-F238E27FC236}">
                <a16:creationId xmlns:a16="http://schemas.microsoft.com/office/drawing/2014/main" id="{DD8CC86F-4FE1-3242-A517-F4C73D484869}"/>
              </a:ext>
            </a:extLst>
          </p:cNvPr>
          <p:cNvSpPr>
            <a:spLocks noGrp="1"/>
          </p:cNvSpPr>
          <p:nvPr>
            <p:ph type="sldNum" sz="quarter" idx="10"/>
          </p:nvPr>
        </p:nvSpPr>
        <p:spPr/>
        <p:txBody>
          <a:bodyPr/>
          <a:lstStyle/>
          <a:p>
            <a:pPr>
              <a:defRPr/>
            </a:pPr>
            <a:fld id="{0121240C-47AF-2F4D-83B3-CC3EDF50F794}" type="slidenum">
              <a:rPr lang="en-US" smtClean="0"/>
              <a:pPr>
                <a:defRPr/>
              </a:pPr>
              <a:t>29</a:t>
            </a:fld>
            <a:endParaRPr lang="en-US" dirty="0"/>
          </a:p>
        </p:txBody>
      </p:sp>
    </p:spTree>
    <p:extLst>
      <p:ext uri="{BB962C8B-B14F-4D97-AF65-F5344CB8AC3E}">
        <p14:creationId xmlns:p14="http://schemas.microsoft.com/office/powerpoint/2010/main" val="3889953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0B214-6B28-AD4B-A56D-7F28519D5F27}"/>
              </a:ext>
            </a:extLst>
          </p:cNvPr>
          <p:cNvSpPr>
            <a:spLocks noGrp="1"/>
          </p:cNvSpPr>
          <p:nvPr>
            <p:ph type="title"/>
          </p:nvPr>
        </p:nvSpPr>
        <p:spPr/>
        <p:txBody>
          <a:bodyPr/>
          <a:lstStyle/>
          <a:p>
            <a:r>
              <a:rPr lang="en-US" dirty="0"/>
              <a:t>Statistical tools considered in this work </a:t>
            </a:r>
          </a:p>
        </p:txBody>
      </p:sp>
      <p:grpSp>
        <p:nvGrpSpPr>
          <p:cNvPr id="13" name="Group 12">
            <a:extLst>
              <a:ext uri="{FF2B5EF4-FFF2-40B4-BE49-F238E27FC236}">
                <a16:creationId xmlns:a16="http://schemas.microsoft.com/office/drawing/2014/main" id="{AC5F84C4-0EA5-CA40-8F74-C6D875563680}"/>
              </a:ext>
            </a:extLst>
          </p:cNvPr>
          <p:cNvGrpSpPr/>
          <p:nvPr/>
        </p:nvGrpSpPr>
        <p:grpSpPr>
          <a:xfrm>
            <a:off x="2831329" y="2177833"/>
            <a:ext cx="6303309" cy="3329116"/>
            <a:chOff x="3509645" y="2373041"/>
            <a:chExt cx="5012882" cy="2747892"/>
          </a:xfrm>
        </p:grpSpPr>
        <p:sp>
          <p:nvSpPr>
            <p:cNvPr id="8" name="Rectangle 7">
              <a:extLst>
                <a:ext uri="{FF2B5EF4-FFF2-40B4-BE49-F238E27FC236}">
                  <a16:creationId xmlns:a16="http://schemas.microsoft.com/office/drawing/2014/main" id="{2E6FDAE1-C55F-704E-BF53-EFE0392FF302}"/>
                </a:ext>
              </a:extLst>
            </p:cNvPr>
            <p:cNvSpPr/>
            <p:nvPr/>
          </p:nvSpPr>
          <p:spPr>
            <a:xfrm>
              <a:off x="3509645" y="2373041"/>
              <a:ext cx="2417401" cy="128329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t>p-value</a:t>
              </a:r>
            </a:p>
          </p:txBody>
        </p:sp>
        <p:sp>
          <p:nvSpPr>
            <p:cNvPr id="9" name="Rectangle 8">
              <a:extLst>
                <a:ext uri="{FF2B5EF4-FFF2-40B4-BE49-F238E27FC236}">
                  <a16:creationId xmlns:a16="http://schemas.microsoft.com/office/drawing/2014/main" id="{6BD0BD61-1E64-964C-8A7A-00CD7B67EA67}"/>
                </a:ext>
              </a:extLst>
            </p:cNvPr>
            <p:cNvSpPr/>
            <p:nvPr/>
          </p:nvSpPr>
          <p:spPr>
            <a:xfrm>
              <a:off x="6105126" y="2373041"/>
              <a:ext cx="2417401" cy="12832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t>Bayes Factor</a:t>
              </a:r>
            </a:p>
          </p:txBody>
        </p:sp>
        <p:sp>
          <p:nvSpPr>
            <p:cNvPr id="10" name="Rectangle 9">
              <a:extLst>
                <a:ext uri="{FF2B5EF4-FFF2-40B4-BE49-F238E27FC236}">
                  <a16:creationId xmlns:a16="http://schemas.microsoft.com/office/drawing/2014/main" id="{415061C3-10EA-084F-B9B0-40C9D67DEB72}"/>
                </a:ext>
              </a:extLst>
            </p:cNvPr>
            <p:cNvSpPr/>
            <p:nvPr/>
          </p:nvSpPr>
          <p:spPr>
            <a:xfrm>
              <a:off x="3509645" y="3837634"/>
              <a:ext cx="2417401" cy="12832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t>Confidence Interval</a:t>
              </a:r>
            </a:p>
          </p:txBody>
        </p:sp>
        <p:sp>
          <p:nvSpPr>
            <p:cNvPr id="11" name="Rectangle 10">
              <a:extLst>
                <a:ext uri="{FF2B5EF4-FFF2-40B4-BE49-F238E27FC236}">
                  <a16:creationId xmlns:a16="http://schemas.microsoft.com/office/drawing/2014/main" id="{47B3FB28-2B00-7B48-B2AE-12567C6344CB}"/>
                </a:ext>
              </a:extLst>
            </p:cNvPr>
            <p:cNvSpPr/>
            <p:nvPr/>
          </p:nvSpPr>
          <p:spPr>
            <a:xfrm>
              <a:off x="6105126" y="3837634"/>
              <a:ext cx="2417401" cy="128329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t>Posterior Interval</a:t>
              </a:r>
            </a:p>
          </p:txBody>
        </p:sp>
      </p:grpSp>
      <p:sp>
        <p:nvSpPr>
          <p:cNvPr id="15" name="Slide Number Placeholder 14">
            <a:extLst>
              <a:ext uri="{FF2B5EF4-FFF2-40B4-BE49-F238E27FC236}">
                <a16:creationId xmlns:a16="http://schemas.microsoft.com/office/drawing/2014/main" id="{4398BA7D-E1BB-0E4D-8A2F-0AE07BA0E0AD}"/>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dirty="0"/>
          </a:p>
        </p:txBody>
      </p:sp>
    </p:spTree>
    <p:extLst>
      <p:ext uri="{BB962C8B-B14F-4D97-AF65-F5344CB8AC3E}">
        <p14:creationId xmlns:p14="http://schemas.microsoft.com/office/powerpoint/2010/main" val="2838572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0CC6-6CAE-A945-8288-58851A76AC76}"/>
              </a:ext>
            </a:extLst>
          </p:cNvPr>
          <p:cNvSpPr>
            <a:spLocks noGrp="1"/>
          </p:cNvSpPr>
          <p:nvPr>
            <p:ph type="title"/>
          </p:nvPr>
        </p:nvSpPr>
        <p:spPr/>
        <p:txBody>
          <a:bodyPr/>
          <a:lstStyle/>
          <a:p>
            <a:r>
              <a:rPr lang="en-US" dirty="0"/>
              <a:t>How Observations changed our mind</a:t>
            </a:r>
          </a:p>
        </p:txBody>
      </p:sp>
      <p:pic>
        <p:nvPicPr>
          <p:cNvPr id="7" name="Picture 6">
            <a:extLst>
              <a:ext uri="{FF2B5EF4-FFF2-40B4-BE49-F238E27FC236}">
                <a16:creationId xmlns:a16="http://schemas.microsoft.com/office/drawing/2014/main" id="{42C9D20F-BB56-4016-BF6B-8D5C216202C7}"/>
              </a:ext>
            </a:extLst>
          </p:cNvPr>
          <p:cNvPicPr>
            <a:picLocks noChangeAspect="1"/>
          </p:cNvPicPr>
          <p:nvPr/>
        </p:nvPicPr>
        <p:blipFill>
          <a:blip r:embed="rId3"/>
          <a:stretch>
            <a:fillRect/>
          </a:stretch>
        </p:blipFill>
        <p:spPr>
          <a:xfrm>
            <a:off x="9325401" y="3636095"/>
            <a:ext cx="2866600" cy="2683253"/>
          </a:xfrm>
          <a:prstGeom prst="rect">
            <a:avLst/>
          </a:prstGeom>
        </p:spPr>
      </p:pic>
      <p:graphicFrame>
        <p:nvGraphicFramePr>
          <p:cNvPr id="10" name="Content Placeholder 4">
            <a:extLst>
              <a:ext uri="{FF2B5EF4-FFF2-40B4-BE49-F238E27FC236}">
                <a16:creationId xmlns:a16="http://schemas.microsoft.com/office/drawing/2014/main" id="{C7D743DE-70B7-4D0D-AF0B-E2296B0EDC4A}"/>
              </a:ext>
            </a:extLst>
          </p:cNvPr>
          <p:cNvGraphicFramePr>
            <a:graphicFrameLocks/>
          </p:cNvGraphicFramePr>
          <p:nvPr/>
        </p:nvGraphicFramePr>
        <p:xfrm>
          <a:off x="6326663" y="4335828"/>
          <a:ext cx="2615059" cy="938720"/>
        </p:xfrm>
        <a:graphic>
          <a:graphicData uri="http://schemas.openxmlformats.org/drawingml/2006/table">
            <a:tbl>
              <a:tblPr firstRow="1" bandRow="1">
                <a:tableStyleId>{69012ECD-51FC-41F1-AA8D-1B2483CD663E}</a:tableStyleId>
              </a:tblPr>
              <a:tblGrid>
                <a:gridCol w="1307529">
                  <a:extLst>
                    <a:ext uri="{9D8B030D-6E8A-4147-A177-3AD203B41FA5}">
                      <a16:colId xmlns:a16="http://schemas.microsoft.com/office/drawing/2014/main" val="1197374637"/>
                    </a:ext>
                  </a:extLst>
                </a:gridCol>
                <a:gridCol w="1307529">
                  <a:extLst>
                    <a:ext uri="{9D8B030D-6E8A-4147-A177-3AD203B41FA5}">
                      <a16:colId xmlns:a16="http://schemas.microsoft.com/office/drawing/2014/main" val="782520329"/>
                    </a:ext>
                  </a:extLst>
                </a:gridCol>
              </a:tblGrid>
              <a:tr h="316960">
                <a:tc>
                  <a:txBody>
                    <a:bodyPr/>
                    <a:lstStyle/>
                    <a:p>
                      <a:pPr algn="ctr"/>
                      <a:r>
                        <a:rPr lang="en-US" sz="1200" dirty="0"/>
                        <a:t>System</a:t>
                      </a:r>
                    </a:p>
                  </a:txBody>
                  <a:tcPr marL="121920" marR="121920" marT="60960" marB="60960"/>
                </a:tc>
                <a:tc>
                  <a:txBody>
                    <a:bodyPr/>
                    <a:lstStyle/>
                    <a:p>
                      <a:pPr algn="ctr"/>
                      <a:r>
                        <a:rPr lang="en-US" sz="1200" dirty="0"/>
                        <a:t>Accuracy</a:t>
                      </a:r>
                    </a:p>
                  </a:txBody>
                  <a:tcPr marL="121920" marR="121920" marT="60960" marB="60960"/>
                </a:tc>
                <a:extLst>
                  <a:ext uri="{0D108BD9-81ED-4DB2-BD59-A6C34878D82A}">
                    <a16:rowId xmlns:a16="http://schemas.microsoft.com/office/drawing/2014/main" val="778689571"/>
                  </a:ext>
                </a:extLst>
              </a:tr>
              <a:tr h="304800">
                <a:tc>
                  <a:txBody>
                    <a:bodyPr/>
                    <a:lstStyle/>
                    <a:p>
                      <a:pPr algn="ctr"/>
                      <a:r>
                        <a:rPr lang="en-US" sz="1200" dirty="0"/>
                        <a:t>Ⓐ</a:t>
                      </a:r>
                    </a:p>
                  </a:txBody>
                  <a:tcPr marL="121920" marR="121920" marT="60960" marB="60960"/>
                </a:tc>
                <a:tc>
                  <a:txBody>
                    <a:bodyPr/>
                    <a:lstStyle/>
                    <a:p>
                      <a:pPr algn="ctr"/>
                      <a:r>
                        <a:rPr lang="en-US" sz="1200" dirty="0"/>
                        <a:t>72.4</a:t>
                      </a:r>
                    </a:p>
                  </a:txBody>
                  <a:tcPr marL="121920" marR="121920" marT="60960" marB="60960"/>
                </a:tc>
                <a:extLst>
                  <a:ext uri="{0D108BD9-81ED-4DB2-BD59-A6C34878D82A}">
                    <a16:rowId xmlns:a16="http://schemas.microsoft.com/office/drawing/2014/main" val="2986608473"/>
                  </a:ext>
                </a:extLst>
              </a:tr>
              <a:tr h="316960">
                <a:tc>
                  <a:txBody>
                    <a:bodyPr/>
                    <a:lstStyle/>
                    <a:p>
                      <a:pPr algn="ctr"/>
                      <a:r>
                        <a:rPr lang="en-US" sz="1200" dirty="0"/>
                        <a:t>Ⓑ</a:t>
                      </a:r>
                    </a:p>
                  </a:txBody>
                  <a:tcPr marL="121920" marR="121920" marT="60960" marB="60960"/>
                </a:tc>
                <a:tc>
                  <a:txBody>
                    <a:bodyPr/>
                    <a:lstStyle/>
                    <a:p>
                      <a:pPr algn="ctr"/>
                      <a:r>
                        <a:rPr lang="en-US" sz="1200" dirty="0"/>
                        <a:t>68.9</a:t>
                      </a:r>
                    </a:p>
                  </a:txBody>
                  <a:tcPr marL="121920" marR="121920" marT="60960" marB="60960"/>
                </a:tc>
                <a:extLst>
                  <a:ext uri="{0D108BD9-81ED-4DB2-BD59-A6C34878D82A}">
                    <a16:rowId xmlns:a16="http://schemas.microsoft.com/office/drawing/2014/main" val="536831926"/>
                  </a:ext>
                </a:extLst>
              </a:tr>
            </a:tbl>
          </a:graphicData>
        </a:graphic>
      </p:graphicFrame>
      <p:sp>
        <p:nvSpPr>
          <p:cNvPr id="4" name="Arrow: Left 3">
            <a:extLst>
              <a:ext uri="{FF2B5EF4-FFF2-40B4-BE49-F238E27FC236}">
                <a16:creationId xmlns:a16="http://schemas.microsoft.com/office/drawing/2014/main" id="{1169B667-8BC7-492D-8D65-08E56ABA3266}"/>
              </a:ext>
            </a:extLst>
          </p:cNvPr>
          <p:cNvSpPr/>
          <p:nvPr/>
        </p:nvSpPr>
        <p:spPr>
          <a:xfrm>
            <a:off x="6248232" y="5672035"/>
            <a:ext cx="3077169" cy="492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B41712B-679D-4BE5-9DB3-91836FAD9141}"/>
              </a:ext>
            </a:extLst>
          </p:cNvPr>
          <p:cNvPicPr>
            <a:picLocks noChangeAspect="1"/>
          </p:cNvPicPr>
          <p:nvPr/>
        </p:nvPicPr>
        <p:blipFill>
          <a:blip r:embed="rId4"/>
          <a:stretch>
            <a:fillRect/>
          </a:stretch>
        </p:blipFill>
        <p:spPr>
          <a:xfrm>
            <a:off x="303739" y="2846668"/>
            <a:ext cx="5497069" cy="3581121"/>
          </a:xfrm>
          <a:prstGeom prst="rect">
            <a:avLst/>
          </a:prstGeom>
        </p:spPr>
      </p:pic>
      <p:pic>
        <p:nvPicPr>
          <p:cNvPr id="5" name="Picture 4">
            <a:extLst>
              <a:ext uri="{FF2B5EF4-FFF2-40B4-BE49-F238E27FC236}">
                <a16:creationId xmlns:a16="http://schemas.microsoft.com/office/drawing/2014/main" id="{820427EC-519F-4ABF-90B1-682E4211B55F}"/>
              </a:ext>
            </a:extLst>
          </p:cNvPr>
          <p:cNvPicPr>
            <a:picLocks noChangeAspect="1"/>
          </p:cNvPicPr>
          <p:nvPr/>
        </p:nvPicPr>
        <p:blipFill>
          <a:blip r:embed="rId5"/>
          <a:stretch>
            <a:fillRect/>
          </a:stretch>
        </p:blipFill>
        <p:spPr>
          <a:xfrm>
            <a:off x="5169416" y="1571246"/>
            <a:ext cx="3566808" cy="1033857"/>
          </a:xfrm>
          <a:prstGeom prst="rect">
            <a:avLst/>
          </a:prstGeom>
        </p:spPr>
      </p:pic>
      <p:sp>
        <p:nvSpPr>
          <p:cNvPr id="6" name="Slide Number Placeholder 5">
            <a:extLst>
              <a:ext uri="{FF2B5EF4-FFF2-40B4-BE49-F238E27FC236}">
                <a16:creationId xmlns:a16="http://schemas.microsoft.com/office/drawing/2014/main" id="{2E1D7A20-AA89-5243-8F5A-AB6DAB3AD2F0}"/>
              </a:ext>
            </a:extLst>
          </p:cNvPr>
          <p:cNvSpPr>
            <a:spLocks noGrp="1"/>
          </p:cNvSpPr>
          <p:nvPr>
            <p:ph type="sldNum" sz="quarter" idx="10"/>
          </p:nvPr>
        </p:nvSpPr>
        <p:spPr/>
        <p:txBody>
          <a:bodyPr/>
          <a:lstStyle/>
          <a:p>
            <a:pPr>
              <a:defRPr/>
            </a:pPr>
            <a:fld id="{0121240C-47AF-2F4D-83B3-CC3EDF50F794}" type="slidenum">
              <a:rPr lang="en-US" smtClean="0"/>
              <a:pPr>
                <a:defRPr/>
              </a:pPr>
              <a:t>30</a:t>
            </a:fld>
            <a:endParaRPr lang="en-US" dirty="0"/>
          </a:p>
        </p:txBody>
      </p:sp>
    </p:spTree>
    <p:extLst>
      <p:ext uri="{BB962C8B-B14F-4D97-AF65-F5344CB8AC3E}">
        <p14:creationId xmlns:p14="http://schemas.microsoft.com/office/powerpoint/2010/main" val="252609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0CC6-6CAE-A945-8288-58851A76AC76}"/>
              </a:ext>
            </a:extLst>
          </p:cNvPr>
          <p:cNvSpPr>
            <a:spLocks noGrp="1"/>
          </p:cNvSpPr>
          <p:nvPr>
            <p:ph type="title"/>
          </p:nvPr>
        </p:nvSpPr>
        <p:spPr/>
        <p:txBody>
          <a:bodyPr/>
          <a:lstStyle/>
          <a:p>
            <a:r>
              <a:rPr lang="en-US" dirty="0"/>
              <a:t>How significant the observations are?</a:t>
            </a:r>
          </a:p>
        </p:txBody>
      </p:sp>
      <p:pic>
        <p:nvPicPr>
          <p:cNvPr id="8" name="Picture 7">
            <a:extLst>
              <a:ext uri="{FF2B5EF4-FFF2-40B4-BE49-F238E27FC236}">
                <a16:creationId xmlns:a16="http://schemas.microsoft.com/office/drawing/2014/main" id="{9B41712B-679D-4BE5-9DB3-91836FAD9141}"/>
              </a:ext>
            </a:extLst>
          </p:cNvPr>
          <p:cNvPicPr>
            <a:picLocks noChangeAspect="1"/>
          </p:cNvPicPr>
          <p:nvPr/>
        </p:nvPicPr>
        <p:blipFill>
          <a:blip r:embed="rId3"/>
          <a:stretch>
            <a:fillRect/>
          </a:stretch>
        </p:blipFill>
        <p:spPr>
          <a:xfrm>
            <a:off x="3088469" y="1941341"/>
            <a:ext cx="7547140" cy="4916660"/>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E9737B6-D616-4975-930D-D905D9EAC702}"/>
                  </a:ext>
                </a:extLst>
              </p:cNvPr>
              <p:cNvSpPr/>
              <p:nvPr/>
            </p:nvSpPr>
            <p:spPr>
              <a:xfrm>
                <a:off x="2040571" y="2059460"/>
                <a:ext cx="3082575" cy="404983"/>
              </a:xfrm>
              <a:prstGeom prst="rect">
                <a:avLst/>
              </a:prstGeom>
            </p:spPr>
            <p:txBody>
              <a:bodyPr wrap="none">
                <a:spAutoFit/>
              </a:bodyPr>
              <a:lstStyle/>
              <a:p>
                <a14:m>
                  <m:oMath xmlns:m="http://schemas.openxmlformats.org/officeDocument/2006/math">
                    <m:r>
                      <a:rPr lang="en-US" b="1" i="1" smtClean="0">
                        <a:latin typeface="Cambria Math" panose="02040503050406030204" pitchFamily="18" charset="0"/>
                      </a:rPr>
                      <m:t>𝑷</m:t>
                    </m:r>
                    <m:d>
                      <m:dPr>
                        <m:ctrlPr>
                          <a:rPr lang="en-US" i="1">
                            <a:latin typeface="Cambria Math" panose="02040503050406030204" pitchFamily="18" charset="0"/>
                          </a:rPr>
                        </m:ctrlPr>
                      </m:dPr>
                      <m:e>
                        <m:sSub>
                          <m:sSubPr>
                            <m:ctrlPr>
                              <a:rPr lang="en-US" i="1">
                                <a:solidFill>
                                  <a:srgbClr val="FF0000"/>
                                </a:solidFill>
                                <a:latin typeface="Cambria Math" panose="02040503050406030204" pitchFamily="18" charset="0"/>
                                <a:ea typeface="Cambria Math" panose="02040503050406030204" pitchFamily="18" charset="0"/>
                              </a:rPr>
                            </m:ctrlPr>
                          </m:sSubPr>
                          <m:e>
                            <m:acc>
                              <m:accPr>
                                <m:chr m:val="̂"/>
                                <m:ctrlPr>
                                  <a:rPr lang="en-US" i="1">
                                    <a:solidFill>
                                      <a:srgbClr val="FF0000"/>
                                    </a:solidFill>
                                    <a:latin typeface="Cambria Math" panose="02040503050406030204" pitchFamily="18" charset="0"/>
                                    <a:ea typeface="Cambria Math" panose="02040503050406030204" pitchFamily="18" charset="0"/>
                                  </a:rPr>
                                </m:ctrlPr>
                              </m:accPr>
                              <m:e>
                                <m:r>
                                  <a:rPr lang="en-US" i="1">
                                    <a:solidFill>
                                      <a:srgbClr val="FF0000"/>
                                    </a:solidFill>
                                    <a:latin typeface="Cambria Math" panose="02040503050406030204" pitchFamily="18" charset="0"/>
                                    <a:ea typeface="Cambria Math" panose="02040503050406030204" pitchFamily="18" charset="0"/>
                                  </a:rPr>
                                  <m:t>𝜃</m:t>
                                </m:r>
                              </m:e>
                            </m:acc>
                          </m:e>
                          <m:sub>
                            <m:r>
                              <a:rPr lang="en-US" i="1">
                                <a:solidFill>
                                  <a:srgbClr val="FF0000"/>
                                </a:solidFill>
                                <a:latin typeface="Cambria Math" panose="02040503050406030204" pitchFamily="18" charset="0"/>
                                <a:ea typeface="Cambria Math" panose="02040503050406030204" pitchFamily="18" charset="0"/>
                              </a:rPr>
                              <m:t>𝐵</m:t>
                            </m:r>
                          </m:sub>
                        </m:sSub>
                        <m:r>
                          <a:rPr lang="en-US" b="0" i="0"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acc>
                              <m:accPr>
                                <m:chr m:val="̂"/>
                                <m:ctrlPr>
                                  <a:rPr lang="en-US" i="1">
                                    <a:solidFill>
                                      <a:srgbClr val="FF0000"/>
                                    </a:solidFill>
                                    <a:latin typeface="Cambria Math" panose="02040503050406030204" pitchFamily="18" charset="0"/>
                                    <a:ea typeface="Cambria Math" panose="02040503050406030204" pitchFamily="18" charset="0"/>
                                  </a:rPr>
                                </m:ctrlPr>
                              </m:accPr>
                              <m:e>
                                <m:r>
                                  <a:rPr lang="en-US" i="1">
                                    <a:solidFill>
                                      <a:srgbClr val="FF0000"/>
                                    </a:solidFill>
                                    <a:latin typeface="Cambria Math" panose="02040503050406030204" pitchFamily="18" charset="0"/>
                                    <a:ea typeface="Cambria Math" panose="02040503050406030204" pitchFamily="18" charset="0"/>
                                  </a:rPr>
                                  <m:t>𝜃</m:t>
                                </m:r>
                              </m:e>
                            </m:acc>
                          </m:e>
                          <m:sub>
                            <m:r>
                              <a:rPr lang="en-US" i="1">
                                <a:solidFill>
                                  <a:srgbClr val="FF0000"/>
                                </a:solidFill>
                                <a:latin typeface="Cambria Math" panose="02040503050406030204" pitchFamily="18" charset="0"/>
                                <a:ea typeface="Cambria Math" panose="02040503050406030204" pitchFamily="18" charset="0"/>
                              </a:rPr>
                              <m:t>𝐴</m:t>
                            </m:r>
                          </m:sub>
                        </m:sSub>
                        <m:r>
                          <a:rPr lang="en-US" b="0" i="1" smtClean="0">
                            <a:solidFill>
                              <a:srgbClr val="FF0000"/>
                            </a:solidFill>
                            <a:latin typeface="Cambria Math" panose="02040503050406030204" pitchFamily="18" charset="0"/>
                            <a:ea typeface="Cambria Math" panose="02040503050406030204" pitchFamily="18" charset="0"/>
                          </a:rPr>
                          <m:t>&gt;3.5</m:t>
                        </m:r>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𝐴</m:t>
                            </m:r>
                          </m:sub>
                        </m:sSub>
                        <m:r>
                          <a:rPr lang="en-US" b="0" i="0"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𝐵</m:t>
                            </m:r>
                          </m:sub>
                        </m:sSub>
                      </m:e>
                    </m:d>
                  </m:oMath>
                </a14:m>
                <a:r>
                  <a:rPr lang="en-US" dirty="0"/>
                  <a:t> = ?</a:t>
                </a:r>
              </a:p>
            </p:txBody>
          </p:sp>
        </mc:Choice>
        <mc:Fallback xmlns="">
          <p:sp>
            <p:nvSpPr>
              <p:cNvPr id="13" name="Rectangle 12">
                <a:extLst>
                  <a:ext uri="{FF2B5EF4-FFF2-40B4-BE49-F238E27FC236}">
                    <a16:creationId xmlns:a16="http://schemas.microsoft.com/office/drawing/2014/main" id="{8E9737B6-D616-4975-930D-D905D9EAC702}"/>
                  </a:ext>
                </a:extLst>
              </p:cNvPr>
              <p:cNvSpPr>
                <a:spLocks noRot="1" noChangeAspect="1" noMove="1" noResize="1" noEditPoints="1" noAdjustHandles="1" noChangeArrowheads="1" noChangeShapeType="1" noTextEdit="1"/>
              </p:cNvSpPr>
              <p:nvPr/>
            </p:nvSpPr>
            <p:spPr>
              <a:xfrm>
                <a:off x="2040571" y="2059460"/>
                <a:ext cx="3082575" cy="404983"/>
              </a:xfrm>
              <a:prstGeom prst="rect">
                <a:avLst/>
              </a:prstGeom>
              <a:blipFill>
                <a:blip r:embed="rId4"/>
                <a:stretch>
                  <a:fillRect r="-823" b="-21212"/>
                </a:stretch>
              </a:blipFill>
            </p:spPr>
            <p:txBody>
              <a:bodyPr/>
              <a:lstStyle/>
              <a:p>
                <a:r>
                  <a:rPr lang="en-US">
                    <a:noFill/>
                  </a:rPr>
                  <a:t> </a:t>
                </a:r>
              </a:p>
            </p:txBody>
          </p:sp>
        </mc:Fallback>
      </mc:AlternateContent>
      <p:graphicFrame>
        <p:nvGraphicFramePr>
          <p:cNvPr id="7" name="Content Placeholder 4">
            <a:extLst>
              <a:ext uri="{FF2B5EF4-FFF2-40B4-BE49-F238E27FC236}">
                <a16:creationId xmlns:a16="http://schemas.microsoft.com/office/drawing/2014/main" id="{4063C1DD-ABEE-4A68-99B0-0B8E3E3A46BA}"/>
              </a:ext>
            </a:extLst>
          </p:cNvPr>
          <p:cNvGraphicFramePr>
            <a:graphicFrameLocks/>
          </p:cNvGraphicFramePr>
          <p:nvPr/>
        </p:nvGraphicFramePr>
        <p:xfrm>
          <a:off x="9051617" y="1680519"/>
          <a:ext cx="3399419" cy="1584960"/>
        </p:xfrm>
        <a:graphic>
          <a:graphicData uri="http://schemas.openxmlformats.org/drawingml/2006/table">
            <a:tbl>
              <a:tblPr firstRow="1" bandRow="1">
                <a:tableStyleId>{69012ECD-51FC-41F1-AA8D-1B2483CD663E}</a:tableStyleId>
              </a:tblPr>
              <a:tblGrid>
                <a:gridCol w="1699709">
                  <a:extLst>
                    <a:ext uri="{9D8B030D-6E8A-4147-A177-3AD203B41FA5}">
                      <a16:colId xmlns:a16="http://schemas.microsoft.com/office/drawing/2014/main" val="1197374637"/>
                    </a:ext>
                  </a:extLst>
                </a:gridCol>
                <a:gridCol w="1699709">
                  <a:extLst>
                    <a:ext uri="{9D8B030D-6E8A-4147-A177-3AD203B41FA5}">
                      <a16:colId xmlns:a16="http://schemas.microsoft.com/office/drawing/2014/main" val="782520329"/>
                    </a:ext>
                  </a:extLst>
                </a:gridCol>
              </a:tblGrid>
              <a:tr h="528320">
                <a:tc>
                  <a:txBody>
                    <a:bodyPr/>
                    <a:lstStyle/>
                    <a:p>
                      <a:pPr algn="ctr"/>
                      <a:r>
                        <a:rPr lang="en-US" sz="2700" dirty="0"/>
                        <a:t>System</a:t>
                      </a:r>
                    </a:p>
                  </a:txBody>
                  <a:tcPr marL="121920" marR="121920" marT="60960" marB="60960"/>
                </a:tc>
                <a:tc>
                  <a:txBody>
                    <a:bodyPr/>
                    <a:lstStyle/>
                    <a:p>
                      <a:pPr algn="ctr"/>
                      <a:r>
                        <a:rPr lang="en-US" sz="2700" dirty="0"/>
                        <a:t>Accuracy</a:t>
                      </a:r>
                    </a:p>
                  </a:txBody>
                  <a:tcPr marL="121920" marR="121920" marT="60960" marB="60960"/>
                </a:tc>
                <a:extLst>
                  <a:ext uri="{0D108BD9-81ED-4DB2-BD59-A6C34878D82A}">
                    <a16:rowId xmlns:a16="http://schemas.microsoft.com/office/drawing/2014/main" val="778689571"/>
                  </a:ext>
                </a:extLst>
              </a:tr>
              <a:tr h="528320">
                <a:tc>
                  <a:txBody>
                    <a:bodyPr/>
                    <a:lstStyle/>
                    <a:p>
                      <a:pPr algn="ctr"/>
                      <a:r>
                        <a:rPr lang="en-US" sz="2700" dirty="0"/>
                        <a:t>Ⓐ</a:t>
                      </a:r>
                    </a:p>
                  </a:txBody>
                  <a:tcPr marL="121920" marR="121920" marT="60960" marB="60960"/>
                </a:tc>
                <a:tc>
                  <a:txBody>
                    <a:bodyPr/>
                    <a:lstStyle/>
                    <a:p>
                      <a:pPr algn="ctr"/>
                      <a:r>
                        <a:rPr lang="en-US" sz="2700" dirty="0"/>
                        <a:t>72.4</a:t>
                      </a:r>
                    </a:p>
                  </a:txBody>
                  <a:tcPr marL="121920" marR="121920" marT="60960" marB="60960"/>
                </a:tc>
                <a:extLst>
                  <a:ext uri="{0D108BD9-81ED-4DB2-BD59-A6C34878D82A}">
                    <a16:rowId xmlns:a16="http://schemas.microsoft.com/office/drawing/2014/main" val="2986608473"/>
                  </a:ext>
                </a:extLst>
              </a:tr>
              <a:tr h="528320">
                <a:tc>
                  <a:txBody>
                    <a:bodyPr/>
                    <a:lstStyle/>
                    <a:p>
                      <a:pPr algn="ctr"/>
                      <a:r>
                        <a:rPr lang="en-US" sz="2700" dirty="0"/>
                        <a:t>Ⓑ</a:t>
                      </a:r>
                    </a:p>
                  </a:txBody>
                  <a:tcPr marL="121920" marR="121920" marT="60960" marB="60960"/>
                </a:tc>
                <a:tc>
                  <a:txBody>
                    <a:bodyPr/>
                    <a:lstStyle/>
                    <a:p>
                      <a:pPr algn="ctr"/>
                      <a:r>
                        <a:rPr lang="en-US" sz="2700" dirty="0"/>
                        <a:t>68.9</a:t>
                      </a:r>
                    </a:p>
                  </a:txBody>
                  <a:tcPr marL="121920" marR="121920" marT="60960" marB="60960"/>
                </a:tc>
                <a:extLst>
                  <a:ext uri="{0D108BD9-81ED-4DB2-BD59-A6C34878D82A}">
                    <a16:rowId xmlns:a16="http://schemas.microsoft.com/office/drawing/2014/main" val="536831926"/>
                  </a:ext>
                </a:extLst>
              </a:tr>
            </a:tbl>
          </a:graphicData>
        </a:graphic>
      </p:graphicFrame>
      <p:sp>
        <p:nvSpPr>
          <p:cNvPr id="9" name="Rectangle 8">
            <a:extLst>
              <a:ext uri="{FF2B5EF4-FFF2-40B4-BE49-F238E27FC236}">
                <a16:creationId xmlns:a16="http://schemas.microsoft.com/office/drawing/2014/main" id="{D757993F-A0DF-4039-B23B-70CF26B24DA5}"/>
              </a:ext>
            </a:extLst>
          </p:cNvPr>
          <p:cNvSpPr/>
          <p:nvPr/>
        </p:nvSpPr>
        <p:spPr>
          <a:xfrm>
            <a:off x="9961254" y="3235000"/>
            <a:ext cx="1421757" cy="420564"/>
          </a:xfrm>
          <a:prstGeom prst="rect">
            <a:avLst/>
          </a:prstGeom>
        </p:spPr>
        <p:txBody>
          <a:bodyPr wrap="square">
            <a:spAutoFit/>
          </a:bodyPr>
          <a:lstStyle/>
          <a:p>
            <a:r>
              <a:rPr lang="en-US" sz="2133" dirty="0"/>
              <a:t>|D|= 2376</a:t>
            </a:r>
          </a:p>
        </p:txBody>
      </p:sp>
      <p:sp>
        <p:nvSpPr>
          <p:cNvPr id="10" name="Rectangle 9">
            <a:extLst>
              <a:ext uri="{FF2B5EF4-FFF2-40B4-BE49-F238E27FC236}">
                <a16:creationId xmlns:a16="http://schemas.microsoft.com/office/drawing/2014/main" id="{BE99E5C6-365A-4253-A41F-7FE9C9FA4FFD}"/>
              </a:ext>
            </a:extLst>
          </p:cNvPr>
          <p:cNvSpPr/>
          <p:nvPr/>
        </p:nvSpPr>
        <p:spPr>
          <a:xfrm>
            <a:off x="10027513" y="1295428"/>
            <a:ext cx="1379009" cy="276999"/>
          </a:xfrm>
          <a:prstGeom prst="rect">
            <a:avLst/>
          </a:prstGeom>
        </p:spPr>
        <p:txBody>
          <a:bodyPr wrap="square">
            <a:spAutoFit/>
          </a:bodyPr>
          <a:lstStyle/>
          <a:p>
            <a:pPr algn="ctr"/>
            <a:r>
              <a:rPr lang="en-US" sz="1200" dirty="0">
                <a:solidFill>
                  <a:srgbClr val="0010FB"/>
                </a:solidFill>
              </a:rPr>
              <a:t>(Clark et al., 2018)</a:t>
            </a:r>
          </a:p>
        </p:txBody>
      </p:sp>
      <p:sp>
        <p:nvSpPr>
          <p:cNvPr id="3" name="Arrow: Up 2">
            <a:extLst>
              <a:ext uri="{FF2B5EF4-FFF2-40B4-BE49-F238E27FC236}">
                <a16:creationId xmlns:a16="http://schemas.microsoft.com/office/drawing/2014/main" id="{A834A035-814D-480B-B063-59A7E3D53860}"/>
              </a:ext>
            </a:extLst>
          </p:cNvPr>
          <p:cNvSpPr/>
          <p:nvPr/>
        </p:nvSpPr>
        <p:spPr>
          <a:xfrm>
            <a:off x="5049795" y="2599436"/>
            <a:ext cx="214184" cy="88553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4">
            <a:extLst>
              <a:ext uri="{FF2B5EF4-FFF2-40B4-BE49-F238E27FC236}">
                <a16:creationId xmlns:a16="http://schemas.microsoft.com/office/drawing/2014/main" id="{BF3CF3AF-E71F-42C3-ACA7-42515AAFCC4E}"/>
              </a:ext>
            </a:extLst>
          </p:cNvPr>
          <p:cNvSpPr>
            <a:spLocks noGrp="1"/>
          </p:cNvSpPr>
          <p:nvPr>
            <p:ph idx="1"/>
          </p:nvPr>
        </p:nvSpPr>
        <p:spPr>
          <a:xfrm>
            <a:off x="838201" y="1529060"/>
            <a:ext cx="1979140" cy="539977"/>
          </a:xfrm>
        </p:spPr>
        <p:txBody>
          <a:bodyPr/>
          <a:lstStyle/>
          <a:p>
            <a:r>
              <a:rPr lang="en-US" dirty="0"/>
              <a:t>P-value:</a:t>
            </a:r>
          </a:p>
        </p:txBody>
      </p:sp>
      <p:sp>
        <p:nvSpPr>
          <p:cNvPr id="5" name="Slide Number Placeholder 4">
            <a:extLst>
              <a:ext uri="{FF2B5EF4-FFF2-40B4-BE49-F238E27FC236}">
                <a16:creationId xmlns:a16="http://schemas.microsoft.com/office/drawing/2014/main" id="{A36525CD-DA83-6A4C-A9A5-07CEFFE23586}"/>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dirty="0"/>
          </a:p>
        </p:txBody>
      </p:sp>
    </p:spTree>
    <p:extLst>
      <p:ext uri="{BB962C8B-B14F-4D97-AF65-F5344CB8AC3E}">
        <p14:creationId xmlns:p14="http://schemas.microsoft.com/office/powerpoint/2010/main" val="383718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0CC6-6CAE-A945-8288-58851A76AC76}"/>
              </a:ext>
            </a:extLst>
          </p:cNvPr>
          <p:cNvSpPr>
            <a:spLocks noGrp="1"/>
          </p:cNvSpPr>
          <p:nvPr>
            <p:ph type="title"/>
          </p:nvPr>
        </p:nvSpPr>
        <p:spPr/>
        <p:txBody>
          <a:bodyPr/>
          <a:lstStyle/>
          <a:p>
            <a:r>
              <a:rPr lang="en-US" dirty="0"/>
              <a:t>P-value with non-zero Margins</a:t>
            </a:r>
          </a:p>
        </p:txBody>
      </p:sp>
      <p:pic>
        <p:nvPicPr>
          <p:cNvPr id="8" name="Picture 7">
            <a:extLst>
              <a:ext uri="{FF2B5EF4-FFF2-40B4-BE49-F238E27FC236}">
                <a16:creationId xmlns:a16="http://schemas.microsoft.com/office/drawing/2014/main" id="{9B41712B-679D-4BE5-9DB3-91836FAD9141}"/>
              </a:ext>
            </a:extLst>
          </p:cNvPr>
          <p:cNvPicPr>
            <a:picLocks noChangeAspect="1"/>
          </p:cNvPicPr>
          <p:nvPr/>
        </p:nvPicPr>
        <p:blipFill>
          <a:blip r:embed="rId3"/>
          <a:stretch>
            <a:fillRect/>
          </a:stretch>
        </p:blipFill>
        <p:spPr>
          <a:xfrm>
            <a:off x="3088469" y="1941341"/>
            <a:ext cx="7547140" cy="4916660"/>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E9737B6-D616-4975-930D-D905D9EAC702}"/>
                  </a:ext>
                </a:extLst>
              </p:cNvPr>
              <p:cNvSpPr/>
              <p:nvPr/>
            </p:nvSpPr>
            <p:spPr>
              <a:xfrm>
                <a:off x="2619632" y="2069037"/>
                <a:ext cx="5012069" cy="404983"/>
              </a:xfrm>
              <a:prstGeom prst="rect">
                <a:avLst/>
              </a:prstGeom>
            </p:spPr>
            <p:txBody>
              <a:bodyPr wrap="square">
                <a:spAutoFit/>
              </a:bodyPr>
              <a:lstStyle/>
              <a:p>
                <a14:m>
                  <m:oMath xmlns:m="http://schemas.openxmlformats.org/officeDocument/2006/math">
                    <m:r>
                      <a:rPr lang="en-US" b="1" i="1" smtClean="0">
                        <a:latin typeface="Cambria Math" panose="02040503050406030204" pitchFamily="18" charset="0"/>
                      </a:rPr>
                      <m:t>𝑷</m:t>
                    </m:r>
                    <m:d>
                      <m:dPr>
                        <m:ctrlPr>
                          <a:rPr lang="en-US" i="1">
                            <a:latin typeface="Cambria Math" panose="02040503050406030204" pitchFamily="18" charset="0"/>
                          </a:rPr>
                        </m:ctrlPr>
                      </m:dPr>
                      <m:e>
                        <m:sSub>
                          <m:sSubPr>
                            <m:ctrlPr>
                              <a:rPr lang="en-US" i="1">
                                <a:solidFill>
                                  <a:srgbClr val="FF0000"/>
                                </a:solidFill>
                                <a:latin typeface="Cambria Math" panose="02040503050406030204" pitchFamily="18" charset="0"/>
                                <a:ea typeface="Cambria Math" panose="02040503050406030204" pitchFamily="18" charset="0"/>
                              </a:rPr>
                            </m:ctrlPr>
                          </m:sSubPr>
                          <m:e>
                            <m:acc>
                              <m:accPr>
                                <m:chr m:val="̂"/>
                                <m:ctrlPr>
                                  <a:rPr lang="en-US" i="1">
                                    <a:solidFill>
                                      <a:srgbClr val="FF0000"/>
                                    </a:solidFill>
                                    <a:latin typeface="Cambria Math" panose="02040503050406030204" pitchFamily="18" charset="0"/>
                                    <a:ea typeface="Cambria Math" panose="02040503050406030204" pitchFamily="18" charset="0"/>
                                  </a:rPr>
                                </m:ctrlPr>
                              </m:accPr>
                              <m:e>
                                <m:r>
                                  <a:rPr lang="en-US" i="1">
                                    <a:solidFill>
                                      <a:srgbClr val="FF0000"/>
                                    </a:solidFill>
                                    <a:latin typeface="Cambria Math" panose="02040503050406030204" pitchFamily="18" charset="0"/>
                                    <a:ea typeface="Cambria Math" panose="02040503050406030204" pitchFamily="18" charset="0"/>
                                  </a:rPr>
                                  <m:t>𝜃</m:t>
                                </m:r>
                              </m:e>
                            </m:acc>
                          </m:e>
                          <m:sub>
                            <m:r>
                              <a:rPr lang="en-US" i="1">
                                <a:solidFill>
                                  <a:srgbClr val="FF0000"/>
                                </a:solidFill>
                                <a:latin typeface="Cambria Math" panose="02040503050406030204" pitchFamily="18" charset="0"/>
                                <a:ea typeface="Cambria Math" panose="02040503050406030204" pitchFamily="18" charset="0"/>
                              </a:rPr>
                              <m:t>𝐵</m:t>
                            </m:r>
                          </m:sub>
                        </m:sSub>
                        <m:r>
                          <a:rPr lang="en-US" b="0" i="0"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acc>
                              <m:accPr>
                                <m:chr m:val="̂"/>
                                <m:ctrlPr>
                                  <a:rPr lang="en-US" i="1">
                                    <a:solidFill>
                                      <a:srgbClr val="FF0000"/>
                                    </a:solidFill>
                                    <a:latin typeface="Cambria Math" panose="02040503050406030204" pitchFamily="18" charset="0"/>
                                    <a:ea typeface="Cambria Math" panose="02040503050406030204" pitchFamily="18" charset="0"/>
                                  </a:rPr>
                                </m:ctrlPr>
                              </m:accPr>
                              <m:e>
                                <m:r>
                                  <a:rPr lang="en-US" i="1">
                                    <a:solidFill>
                                      <a:srgbClr val="FF0000"/>
                                    </a:solidFill>
                                    <a:latin typeface="Cambria Math" panose="02040503050406030204" pitchFamily="18" charset="0"/>
                                    <a:ea typeface="Cambria Math" panose="02040503050406030204" pitchFamily="18" charset="0"/>
                                  </a:rPr>
                                  <m:t>𝜃</m:t>
                                </m:r>
                              </m:e>
                            </m:acc>
                          </m:e>
                          <m:sub>
                            <m:r>
                              <a:rPr lang="en-US" i="1">
                                <a:solidFill>
                                  <a:srgbClr val="FF0000"/>
                                </a:solidFill>
                                <a:latin typeface="Cambria Math" panose="02040503050406030204" pitchFamily="18" charset="0"/>
                                <a:ea typeface="Cambria Math" panose="02040503050406030204" pitchFamily="18" charset="0"/>
                              </a:rPr>
                              <m:t>𝐴</m:t>
                            </m:r>
                          </m:sub>
                        </m:sSub>
                        <m:r>
                          <a:rPr lang="en-US" b="0" i="1" smtClean="0">
                            <a:solidFill>
                              <a:srgbClr val="FF0000"/>
                            </a:solidFill>
                            <a:latin typeface="Cambria Math" panose="02040503050406030204" pitchFamily="18" charset="0"/>
                            <a:ea typeface="Cambria Math" panose="02040503050406030204" pitchFamily="18" charset="0"/>
                          </a:rPr>
                          <m:t>&gt;3.5</m:t>
                        </m:r>
                      </m:e>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𝐴</m:t>
                            </m:r>
                          </m:sub>
                        </m:sSub>
                        <m:r>
                          <a:rPr lang="en-US" b="0" i="0"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𝐵</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𝑎</m:t>
                        </m:r>
                      </m:e>
                    </m:d>
                  </m:oMath>
                </a14:m>
                <a:r>
                  <a:rPr lang="en-US" dirty="0"/>
                  <a:t> = ?</a:t>
                </a:r>
              </a:p>
            </p:txBody>
          </p:sp>
        </mc:Choice>
        <mc:Fallback xmlns="">
          <p:sp>
            <p:nvSpPr>
              <p:cNvPr id="13" name="Rectangle 12">
                <a:extLst>
                  <a:ext uri="{FF2B5EF4-FFF2-40B4-BE49-F238E27FC236}">
                    <a16:creationId xmlns:a16="http://schemas.microsoft.com/office/drawing/2014/main" id="{8E9737B6-D616-4975-930D-D905D9EAC702}"/>
                  </a:ext>
                </a:extLst>
              </p:cNvPr>
              <p:cNvSpPr>
                <a:spLocks noRot="1" noChangeAspect="1" noMove="1" noResize="1" noEditPoints="1" noAdjustHandles="1" noChangeArrowheads="1" noChangeShapeType="1" noTextEdit="1"/>
              </p:cNvSpPr>
              <p:nvPr/>
            </p:nvSpPr>
            <p:spPr>
              <a:xfrm>
                <a:off x="2619632" y="2069037"/>
                <a:ext cx="5012069" cy="404983"/>
              </a:xfrm>
              <a:prstGeom prst="rect">
                <a:avLst/>
              </a:prstGeom>
              <a:blipFill>
                <a:blip r:embed="rId4"/>
                <a:stretch>
                  <a:fillRect b="-18182"/>
                </a:stretch>
              </a:blipFill>
            </p:spPr>
            <p:txBody>
              <a:bodyPr/>
              <a:lstStyle/>
              <a:p>
                <a:r>
                  <a:rPr lang="en-US">
                    <a:noFill/>
                  </a:rPr>
                  <a:t> </a:t>
                </a:r>
              </a:p>
            </p:txBody>
          </p:sp>
        </mc:Fallback>
      </mc:AlternateContent>
      <p:graphicFrame>
        <p:nvGraphicFramePr>
          <p:cNvPr id="7" name="Content Placeholder 4">
            <a:extLst>
              <a:ext uri="{FF2B5EF4-FFF2-40B4-BE49-F238E27FC236}">
                <a16:creationId xmlns:a16="http://schemas.microsoft.com/office/drawing/2014/main" id="{4063C1DD-ABEE-4A68-99B0-0B8E3E3A46BA}"/>
              </a:ext>
            </a:extLst>
          </p:cNvPr>
          <p:cNvGraphicFramePr>
            <a:graphicFrameLocks/>
          </p:cNvGraphicFramePr>
          <p:nvPr/>
        </p:nvGraphicFramePr>
        <p:xfrm>
          <a:off x="9051617" y="1680519"/>
          <a:ext cx="3399419" cy="1584960"/>
        </p:xfrm>
        <a:graphic>
          <a:graphicData uri="http://schemas.openxmlformats.org/drawingml/2006/table">
            <a:tbl>
              <a:tblPr firstRow="1" bandRow="1">
                <a:tableStyleId>{69012ECD-51FC-41F1-AA8D-1B2483CD663E}</a:tableStyleId>
              </a:tblPr>
              <a:tblGrid>
                <a:gridCol w="1699709">
                  <a:extLst>
                    <a:ext uri="{9D8B030D-6E8A-4147-A177-3AD203B41FA5}">
                      <a16:colId xmlns:a16="http://schemas.microsoft.com/office/drawing/2014/main" val="1197374637"/>
                    </a:ext>
                  </a:extLst>
                </a:gridCol>
                <a:gridCol w="1699709">
                  <a:extLst>
                    <a:ext uri="{9D8B030D-6E8A-4147-A177-3AD203B41FA5}">
                      <a16:colId xmlns:a16="http://schemas.microsoft.com/office/drawing/2014/main" val="782520329"/>
                    </a:ext>
                  </a:extLst>
                </a:gridCol>
              </a:tblGrid>
              <a:tr h="528320">
                <a:tc>
                  <a:txBody>
                    <a:bodyPr/>
                    <a:lstStyle/>
                    <a:p>
                      <a:pPr algn="ctr"/>
                      <a:r>
                        <a:rPr lang="en-US" sz="2700" dirty="0"/>
                        <a:t>System</a:t>
                      </a:r>
                    </a:p>
                  </a:txBody>
                  <a:tcPr marL="121920" marR="121920" marT="60960" marB="60960"/>
                </a:tc>
                <a:tc>
                  <a:txBody>
                    <a:bodyPr/>
                    <a:lstStyle/>
                    <a:p>
                      <a:pPr algn="ctr"/>
                      <a:r>
                        <a:rPr lang="en-US" sz="2700" dirty="0"/>
                        <a:t>Accuracy</a:t>
                      </a:r>
                    </a:p>
                  </a:txBody>
                  <a:tcPr marL="121920" marR="121920" marT="60960" marB="60960"/>
                </a:tc>
                <a:extLst>
                  <a:ext uri="{0D108BD9-81ED-4DB2-BD59-A6C34878D82A}">
                    <a16:rowId xmlns:a16="http://schemas.microsoft.com/office/drawing/2014/main" val="778689571"/>
                  </a:ext>
                </a:extLst>
              </a:tr>
              <a:tr h="528320">
                <a:tc>
                  <a:txBody>
                    <a:bodyPr/>
                    <a:lstStyle/>
                    <a:p>
                      <a:pPr algn="ctr"/>
                      <a:r>
                        <a:rPr lang="en-US" sz="2700" dirty="0"/>
                        <a:t>Ⓐ</a:t>
                      </a:r>
                    </a:p>
                  </a:txBody>
                  <a:tcPr marL="121920" marR="121920" marT="60960" marB="60960"/>
                </a:tc>
                <a:tc>
                  <a:txBody>
                    <a:bodyPr/>
                    <a:lstStyle/>
                    <a:p>
                      <a:pPr algn="ctr"/>
                      <a:r>
                        <a:rPr lang="en-US" sz="2700" dirty="0"/>
                        <a:t>72.4</a:t>
                      </a:r>
                    </a:p>
                  </a:txBody>
                  <a:tcPr marL="121920" marR="121920" marT="60960" marB="60960"/>
                </a:tc>
                <a:extLst>
                  <a:ext uri="{0D108BD9-81ED-4DB2-BD59-A6C34878D82A}">
                    <a16:rowId xmlns:a16="http://schemas.microsoft.com/office/drawing/2014/main" val="2986608473"/>
                  </a:ext>
                </a:extLst>
              </a:tr>
              <a:tr h="528320">
                <a:tc>
                  <a:txBody>
                    <a:bodyPr/>
                    <a:lstStyle/>
                    <a:p>
                      <a:pPr algn="ctr"/>
                      <a:r>
                        <a:rPr lang="en-US" sz="2700" dirty="0"/>
                        <a:t>Ⓑ</a:t>
                      </a:r>
                    </a:p>
                  </a:txBody>
                  <a:tcPr marL="121920" marR="121920" marT="60960" marB="60960"/>
                </a:tc>
                <a:tc>
                  <a:txBody>
                    <a:bodyPr/>
                    <a:lstStyle/>
                    <a:p>
                      <a:pPr algn="ctr"/>
                      <a:r>
                        <a:rPr lang="en-US" sz="2700" dirty="0"/>
                        <a:t>68.9</a:t>
                      </a:r>
                    </a:p>
                  </a:txBody>
                  <a:tcPr marL="121920" marR="121920" marT="60960" marB="60960"/>
                </a:tc>
                <a:extLst>
                  <a:ext uri="{0D108BD9-81ED-4DB2-BD59-A6C34878D82A}">
                    <a16:rowId xmlns:a16="http://schemas.microsoft.com/office/drawing/2014/main" val="536831926"/>
                  </a:ext>
                </a:extLst>
              </a:tr>
            </a:tbl>
          </a:graphicData>
        </a:graphic>
      </p:graphicFrame>
      <p:sp>
        <p:nvSpPr>
          <p:cNvPr id="9" name="Rectangle 8">
            <a:extLst>
              <a:ext uri="{FF2B5EF4-FFF2-40B4-BE49-F238E27FC236}">
                <a16:creationId xmlns:a16="http://schemas.microsoft.com/office/drawing/2014/main" id="{D757993F-A0DF-4039-B23B-70CF26B24DA5}"/>
              </a:ext>
            </a:extLst>
          </p:cNvPr>
          <p:cNvSpPr/>
          <p:nvPr/>
        </p:nvSpPr>
        <p:spPr>
          <a:xfrm>
            <a:off x="9961254" y="3235000"/>
            <a:ext cx="1421757" cy="420564"/>
          </a:xfrm>
          <a:prstGeom prst="rect">
            <a:avLst/>
          </a:prstGeom>
        </p:spPr>
        <p:txBody>
          <a:bodyPr wrap="square">
            <a:spAutoFit/>
          </a:bodyPr>
          <a:lstStyle/>
          <a:p>
            <a:r>
              <a:rPr lang="en-US" sz="2133" dirty="0"/>
              <a:t>|D|= 2376</a:t>
            </a:r>
          </a:p>
        </p:txBody>
      </p:sp>
      <p:sp>
        <p:nvSpPr>
          <p:cNvPr id="10" name="Rectangle 9">
            <a:extLst>
              <a:ext uri="{FF2B5EF4-FFF2-40B4-BE49-F238E27FC236}">
                <a16:creationId xmlns:a16="http://schemas.microsoft.com/office/drawing/2014/main" id="{BE99E5C6-365A-4253-A41F-7FE9C9FA4FFD}"/>
              </a:ext>
            </a:extLst>
          </p:cNvPr>
          <p:cNvSpPr/>
          <p:nvPr/>
        </p:nvSpPr>
        <p:spPr>
          <a:xfrm>
            <a:off x="10027513" y="1295428"/>
            <a:ext cx="1379009" cy="276999"/>
          </a:xfrm>
          <a:prstGeom prst="rect">
            <a:avLst/>
          </a:prstGeom>
        </p:spPr>
        <p:txBody>
          <a:bodyPr wrap="square">
            <a:spAutoFit/>
          </a:bodyPr>
          <a:lstStyle/>
          <a:p>
            <a:pPr algn="ctr"/>
            <a:r>
              <a:rPr lang="en-US" sz="1200" dirty="0">
                <a:solidFill>
                  <a:srgbClr val="0010FB"/>
                </a:solidFill>
              </a:rPr>
              <a:t>(Clark et al., 2018)</a:t>
            </a:r>
          </a:p>
        </p:txBody>
      </p:sp>
      <p:sp>
        <p:nvSpPr>
          <p:cNvPr id="3" name="Arrow: Up 2">
            <a:extLst>
              <a:ext uri="{FF2B5EF4-FFF2-40B4-BE49-F238E27FC236}">
                <a16:creationId xmlns:a16="http://schemas.microsoft.com/office/drawing/2014/main" id="{A834A035-814D-480B-B063-59A7E3D53860}"/>
              </a:ext>
            </a:extLst>
          </p:cNvPr>
          <p:cNvSpPr/>
          <p:nvPr/>
        </p:nvSpPr>
        <p:spPr>
          <a:xfrm>
            <a:off x="5415494" y="2562073"/>
            <a:ext cx="235663" cy="348663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4">
            <a:extLst>
              <a:ext uri="{FF2B5EF4-FFF2-40B4-BE49-F238E27FC236}">
                <a16:creationId xmlns:a16="http://schemas.microsoft.com/office/drawing/2014/main" id="{BF3CF3AF-E71F-42C3-ACA7-42515AAFCC4E}"/>
              </a:ext>
            </a:extLst>
          </p:cNvPr>
          <p:cNvSpPr>
            <a:spLocks noGrp="1"/>
          </p:cNvSpPr>
          <p:nvPr>
            <p:ph idx="1"/>
          </p:nvPr>
        </p:nvSpPr>
        <p:spPr>
          <a:xfrm>
            <a:off x="838201" y="2959320"/>
            <a:ext cx="2761865" cy="469681"/>
          </a:xfrm>
        </p:spPr>
        <p:txBody>
          <a:bodyPr>
            <a:normAutofit fontScale="77500" lnSpcReduction="20000"/>
          </a:bodyPr>
          <a:lstStyle/>
          <a:p>
            <a:r>
              <a:rPr lang="en-US" dirty="0"/>
              <a:t>Confidence interval</a:t>
            </a:r>
          </a:p>
        </p:txBody>
      </p:sp>
      <p:sp>
        <p:nvSpPr>
          <p:cNvPr id="5" name="Slide Number Placeholder 4">
            <a:extLst>
              <a:ext uri="{FF2B5EF4-FFF2-40B4-BE49-F238E27FC236}">
                <a16:creationId xmlns:a16="http://schemas.microsoft.com/office/drawing/2014/main" id="{34E5E095-F575-1D48-95E8-17713DCD838B}"/>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dirty="0"/>
          </a:p>
        </p:txBody>
      </p:sp>
    </p:spTree>
    <p:extLst>
      <p:ext uri="{BB962C8B-B14F-4D97-AF65-F5344CB8AC3E}">
        <p14:creationId xmlns:p14="http://schemas.microsoft.com/office/powerpoint/2010/main" val="195318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404400" y="548767"/>
            <a:ext cx="11360800" cy="852800"/>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0"/>
              </a:spcBef>
            </a:pPr>
            <a:r>
              <a:rPr lang="en-US" dirty="0"/>
              <a:t>Statistical tools in this work . . . </a:t>
            </a:r>
            <a:endParaRPr dirty="0"/>
          </a:p>
        </p:txBody>
      </p:sp>
      <p:sp>
        <p:nvSpPr>
          <p:cNvPr id="2" name="Rectangle 1">
            <a:extLst>
              <a:ext uri="{FF2B5EF4-FFF2-40B4-BE49-F238E27FC236}">
                <a16:creationId xmlns:a16="http://schemas.microsoft.com/office/drawing/2014/main" id="{B3C37AE1-3D8A-1E4C-ACD4-2E63FAED5ADA}"/>
              </a:ext>
            </a:extLst>
          </p:cNvPr>
          <p:cNvSpPr/>
          <p:nvPr/>
        </p:nvSpPr>
        <p:spPr>
          <a:xfrm>
            <a:off x="4733505" y="1841082"/>
            <a:ext cx="1921036" cy="933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Frequentist</a:t>
            </a:r>
          </a:p>
        </p:txBody>
      </p:sp>
      <p:sp>
        <p:nvSpPr>
          <p:cNvPr id="6" name="Rectangle 5">
            <a:extLst>
              <a:ext uri="{FF2B5EF4-FFF2-40B4-BE49-F238E27FC236}">
                <a16:creationId xmlns:a16="http://schemas.microsoft.com/office/drawing/2014/main" id="{A43B1CF7-E6D7-6D40-A5B6-AC44B6E1E953}"/>
              </a:ext>
            </a:extLst>
          </p:cNvPr>
          <p:cNvSpPr/>
          <p:nvPr/>
        </p:nvSpPr>
        <p:spPr>
          <a:xfrm>
            <a:off x="7328987" y="1841082"/>
            <a:ext cx="1921036" cy="933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Bayesian</a:t>
            </a:r>
          </a:p>
        </p:txBody>
      </p:sp>
      <p:sp>
        <p:nvSpPr>
          <p:cNvPr id="7" name="Rectangle 6">
            <a:extLst>
              <a:ext uri="{FF2B5EF4-FFF2-40B4-BE49-F238E27FC236}">
                <a16:creationId xmlns:a16="http://schemas.microsoft.com/office/drawing/2014/main" id="{676FDFE0-EC08-6A44-B7EA-8F326F598306}"/>
              </a:ext>
            </a:extLst>
          </p:cNvPr>
          <p:cNvSpPr/>
          <p:nvPr/>
        </p:nvSpPr>
        <p:spPr>
          <a:xfrm>
            <a:off x="1600201" y="3058622"/>
            <a:ext cx="2707043" cy="1109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Binary/Categorical Decisions</a:t>
            </a:r>
          </a:p>
        </p:txBody>
      </p:sp>
      <p:sp>
        <p:nvSpPr>
          <p:cNvPr id="8" name="Rectangle 7">
            <a:extLst>
              <a:ext uri="{FF2B5EF4-FFF2-40B4-BE49-F238E27FC236}">
                <a16:creationId xmlns:a16="http://schemas.microsoft.com/office/drawing/2014/main" id="{F30EF217-77E7-5F44-B187-46ECB411593D}"/>
              </a:ext>
            </a:extLst>
          </p:cNvPr>
          <p:cNvSpPr/>
          <p:nvPr/>
        </p:nvSpPr>
        <p:spPr>
          <a:xfrm>
            <a:off x="1600200" y="4523215"/>
            <a:ext cx="2707043" cy="1109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Uncertainty Estimations</a:t>
            </a:r>
          </a:p>
        </p:txBody>
      </p:sp>
      <p:sp>
        <p:nvSpPr>
          <p:cNvPr id="9" name="Rectangle 8">
            <a:extLst>
              <a:ext uri="{FF2B5EF4-FFF2-40B4-BE49-F238E27FC236}">
                <a16:creationId xmlns:a16="http://schemas.microsoft.com/office/drawing/2014/main" id="{3DCA5861-9473-2E4F-91D6-A35B649AC859}"/>
              </a:ext>
            </a:extLst>
          </p:cNvPr>
          <p:cNvSpPr/>
          <p:nvPr/>
        </p:nvSpPr>
        <p:spPr>
          <a:xfrm>
            <a:off x="4485325" y="2971507"/>
            <a:ext cx="2417401" cy="128329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Null-Hypothesis Significance Test</a:t>
            </a:r>
          </a:p>
        </p:txBody>
      </p:sp>
      <p:sp>
        <p:nvSpPr>
          <p:cNvPr id="10" name="Rectangle 9">
            <a:extLst>
              <a:ext uri="{FF2B5EF4-FFF2-40B4-BE49-F238E27FC236}">
                <a16:creationId xmlns:a16="http://schemas.microsoft.com/office/drawing/2014/main" id="{88390A33-4C13-0A49-A765-C04FCEF5B5BF}"/>
              </a:ext>
            </a:extLst>
          </p:cNvPr>
          <p:cNvSpPr/>
          <p:nvPr/>
        </p:nvSpPr>
        <p:spPr>
          <a:xfrm>
            <a:off x="7080806" y="2971507"/>
            <a:ext cx="2417401" cy="12832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Bayes Factor</a:t>
            </a:r>
          </a:p>
        </p:txBody>
      </p:sp>
      <p:sp>
        <p:nvSpPr>
          <p:cNvPr id="11" name="Rectangle 10">
            <a:extLst>
              <a:ext uri="{FF2B5EF4-FFF2-40B4-BE49-F238E27FC236}">
                <a16:creationId xmlns:a16="http://schemas.microsoft.com/office/drawing/2014/main" id="{C4B1087C-B2FE-CE44-826F-AE62BAE15C75}"/>
              </a:ext>
            </a:extLst>
          </p:cNvPr>
          <p:cNvSpPr/>
          <p:nvPr/>
        </p:nvSpPr>
        <p:spPr>
          <a:xfrm>
            <a:off x="4485325" y="4436100"/>
            <a:ext cx="2417401" cy="12832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Confidence Interval</a:t>
            </a:r>
          </a:p>
        </p:txBody>
      </p:sp>
      <p:sp>
        <p:nvSpPr>
          <p:cNvPr id="12" name="Rectangle 11">
            <a:extLst>
              <a:ext uri="{FF2B5EF4-FFF2-40B4-BE49-F238E27FC236}">
                <a16:creationId xmlns:a16="http://schemas.microsoft.com/office/drawing/2014/main" id="{3FEE0507-83F4-4F4C-99F0-880C3D7CCD17}"/>
              </a:ext>
            </a:extLst>
          </p:cNvPr>
          <p:cNvSpPr/>
          <p:nvPr/>
        </p:nvSpPr>
        <p:spPr>
          <a:xfrm>
            <a:off x="7080806" y="4436100"/>
            <a:ext cx="2417401" cy="128329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Posterior Intervals</a:t>
            </a:r>
          </a:p>
        </p:txBody>
      </p:sp>
      <p:sp>
        <p:nvSpPr>
          <p:cNvPr id="15" name="Rectangle 14">
            <a:extLst>
              <a:ext uri="{FF2B5EF4-FFF2-40B4-BE49-F238E27FC236}">
                <a16:creationId xmlns:a16="http://schemas.microsoft.com/office/drawing/2014/main" id="{75AE9A98-1243-1040-9FDD-830731250417}"/>
              </a:ext>
            </a:extLst>
          </p:cNvPr>
          <p:cNvSpPr/>
          <p:nvPr/>
        </p:nvSpPr>
        <p:spPr>
          <a:xfrm>
            <a:off x="4945215" y="6242552"/>
            <a:ext cx="2358338" cy="297454"/>
          </a:xfrm>
          <a:prstGeom prst="rect">
            <a:avLst/>
          </a:prstGeom>
        </p:spPr>
        <p:txBody>
          <a:bodyPr wrap="none">
            <a:spAutoFit/>
          </a:bodyPr>
          <a:lstStyle/>
          <a:p>
            <a:pPr algn="ctr"/>
            <a:r>
              <a:rPr lang="en-US" sz="1333" dirty="0">
                <a:solidFill>
                  <a:srgbClr val="0010FB"/>
                </a:solidFill>
                <a:latin typeface="Arial" panose="020B0604020202020204" pitchFamily="34" charset="0"/>
              </a:rPr>
              <a:t>(</a:t>
            </a:r>
            <a:r>
              <a:rPr lang="en-US" sz="1333" dirty="0" err="1">
                <a:solidFill>
                  <a:srgbClr val="0010FB"/>
                </a:solidFill>
                <a:latin typeface="Arial"/>
                <a:ea typeface="Arial"/>
                <a:cs typeface="Arial"/>
                <a:sym typeface="Arial"/>
              </a:rPr>
              <a:t>Kruschke</a:t>
            </a:r>
            <a:r>
              <a:rPr lang="en-US" sz="1333" dirty="0">
                <a:solidFill>
                  <a:srgbClr val="0010FB"/>
                </a:solidFill>
                <a:latin typeface="Arial"/>
                <a:ea typeface="Arial"/>
                <a:cs typeface="Arial"/>
                <a:sym typeface="Arial"/>
              </a:rPr>
              <a:t> and Liddell, 2018</a:t>
            </a:r>
            <a:r>
              <a:rPr lang="en-US" sz="1333" dirty="0">
                <a:solidFill>
                  <a:srgbClr val="0010FB"/>
                </a:solidFill>
                <a:latin typeface="Arial" panose="020B0604020202020204" pitchFamily="34" charset="0"/>
              </a:rPr>
              <a:t>)</a:t>
            </a:r>
            <a:endParaRPr lang="en-US" sz="1333" dirty="0">
              <a:solidFill>
                <a:srgbClr val="0010FB"/>
              </a:solidFill>
            </a:endParaRPr>
          </a:p>
        </p:txBody>
      </p:sp>
      <p:sp>
        <p:nvSpPr>
          <p:cNvPr id="5" name="Slide Number Placeholder 4">
            <a:extLst>
              <a:ext uri="{FF2B5EF4-FFF2-40B4-BE49-F238E27FC236}">
                <a16:creationId xmlns:a16="http://schemas.microsoft.com/office/drawing/2014/main" id="{69321344-8E3D-F248-A0A4-062935AFABA4}"/>
              </a:ext>
            </a:extLst>
          </p:cNvPr>
          <p:cNvSpPr>
            <a:spLocks noGrp="1"/>
          </p:cNvSpPr>
          <p:nvPr>
            <p:ph type="sldNum" sz="quarter" idx="10"/>
          </p:nvPr>
        </p:nvSpPr>
        <p:spPr/>
        <p:txBody>
          <a:bodyPr/>
          <a:lstStyle/>
          <a:p>
            <a:pPr>
              <a:defRPr/>
            </a:pPr>
            <a:fld id="{17736792-7E9C-9442-95C1-E9985CE4D3B6}" type="slidenum">
              <a:rPr lang="en-US" smtClean="0"/>
              <a:pPr>
                <a:defRPr/>
              </a:pPr>
              <a:t>33</a:t>
            </a:fld>
            <a:endParaRPr lang="en-US" dirty="0"/>
          </a:p>
        </p:txBody>
      </p:sp>
    </p:spTree>
    <p:extLst>
      <p:ext uri="{BB962C8B-B14F-4D97-AF65-F5344CB8AC3E}">
        <p14:creationId xmlns:p14="http://schemas.microsoft.com/office/powerpoint/2010/main" val="3334440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7EB0-70EC-1148-92E6-108A54A4F755}"/>
              </a:ext>
            </a:extLst>
          </p:cNvPr>
          <p:cNvSpPr>
            <a:spLocks noGrp="1"/>
          </p:cNvSpPr>
          <p:nvPr>
            <p:ph type="title"/>
          </p:nvPr>
        </p:nvSpPr>
        <p:spPr/>
        <p:txBody>
          <a:bodyPr>
            <a:normAutofit fontScale="90000"/>
          </a:bodyPr>
          <a:lstStyle/>
          <a:p>
            <a:r>
              <a:rPr lang="en-US" sz="3733" dirty="0"/>
              <a:t>Do the survey participants know hypothesis testing?</a:t>
            </a:r>
          </a:p>
        </p:txBody>
      </p:sp>
      <p:sp>
        <p:nvSpPr>
          <p:cNvPr id="3" name="Content Placeholder 2">
            <a:extLst>
              <a:ext uri="{FF2B5EF4-FFF2-40B4-BE49-F238E27FC236}">
                <a16:creationId xmlns:a16="http://schemas.microsoft.com/office/drawing/2014/main" id="{75FA0E35-CA48-9749-A8B7-98355A090D16}"/>
              </a:ext>
            </a:extLst>
          </p:cNvPr>
          <p:cNvSpPr>
            <a:spLocks noGrp="1"/>
          </p:cNvSpPr>
          <p:nvPr>
            <p:ph idx="1"/>
          </p:nvPr>
        </p:nvSpPr>
        <p:spPr>
          <a:xfrm>
            <a:off x="1219198" y="1690688"/>
            <a:ext cx="4356748" cy="4351339"/>
          </a:xfrm>
        </p:spPr>
        <p:txBody>
          <a:bodyPr>
            <a:normAutofit/>
          </a:bodyPr>
          <a:lstStyle/>
          <a:p>
            <a:pPr marL="0" indent="0" algn="ctr">
              <a:buNone/>
            </a:pPr>
            <a:r>
              <a:rPr lang="en-US" sz="2400" i="1" dirty="0"/>
              <a:t>“I have learned about statistical hypothesis testing/assessment (via taking classes or reading it from other places).”</a:t>
            </a:r>
          </a:p>
        </p:txBody>
      </p:sp>
      <p:pic>
        <p:nvPicPr>
          <p:cNvPr id="5" name="Picture 4" descr="A close up of a logo&#10;&#10;Description automatically generated">
            <a:extLst>
              <a:ext uri="{FF2B5EF4-FFF2-40B4-BE49-F238E27FC236}">
                <a16:creationId xmlns:a16="http://schemas.microsoft.com/office/drawing/2014/main" id="{07D95873-AE4F-5F48-BF3B-50A2307D62A7}"/>
              </a:ext>
            </a:extLst>
          </p:cNvPr>
          <p:cNvPicPr>
            <a:picLocks noChangeAspect="1"/>
          </p:cNvPicPr>
          <p:nvPr/>
        </p:nvPicPr>
        <p:blipFill>
          <a:blip r:embed="rId3"/>
          <a:stretch>
            <a:fillRect/>
          </a:stretch>
        </p:blipFill>
        <p:spPr>
          <a:xfrm>
            <a:off x="2209945" y="3263900"/>
            <a:ext cx="2202996" cy="2281395"/>
          </a:xfrm>
          <a:prstGeom prst="rect">
            <a:avLst/>
          </a:prstGeom>
        </p:spPr>
      </p:pic>
      <p:pic>
        <p:nvPicPr>
          <p:cNvPr id="7" name="Picture 6" descr="A picture containing knife&#10;&#10;Description automatically generated">
            <a:extLst>
              <a:ext uri="{FF2B5EF4-FFF2-40B4-BE49-F238E27FC236}">
                <a16:creationId xmlns:a16="http://schemas.microsoft.com/office/drawing/2014/main" id="{8F41F516-19B1-7746-B428-6ACDE0A5ED75}"/>
              </a:ext>
            </a:extLst>
          </p:cNvPr>
          <p:cNvPicPr>
            <a:picLocks noChangeAspect="1"/>
          </p:cNvPicPr>
          <p:nvPr/>
        </p:nvPicPr>
        <p:blipFill>
          <a:blip r:embed="rId4"/>
          <a:stretch>
            <a:fillRect/>
          </a:stretch>
        </p:blipFill>
        <p:spPr>
          <a:xfrm>
            <a:off x="5033150" y="5167313"/>
            <a:ext cx="2957241" cy="1233183"/>
          </a:xfrm>
          <a:prstGeom prst="rect">
            <a:avLst/>
          </a:prstGeom>
        </p:spPr>
      </p:pic>
      <p:sp>
        <p:nvSpPr>
          <p:cNvPr id="8" name="Content Placeholder 3">
            <a:extLst>
              <a:ext uri="{FF2B5EF4-FFF2-40B4-BE49-F238E27FC236}">
                <a16:creationId xmlns:a16="http://schemas.microsoft.com/office/drawing/2014/main" id="{86BA02A4-C529-9041-914E-EC4D4BA3DED5}"/>
              </a:ext>
            </a:extLst>
          </p:cNvPr>
          <p:cNvSpPr txBox="1">
            <a:spLocks/>
          </p:cNvSpPr>
          <p:nvPr/>
        </p:nvSpPr>
        <p:spPr>
          <a:xfrm>
            <a:off x="6761097" y="1690688"/>
            <a:ext cx="4211704" cy="1421917"/>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i="1" dirty="0"/>
              <a:t>“I have used ‘hypothesis testing’ in the past (in a homework, a paper, etc.)”</a:t>
            </a:r>
          </a:p>
        </p:txBody>
      </p:sp>
      <p:pic>
        <p:nvPicPr>
          <p:cNvPr id="9" name="Picture 8" descr="A close up of a logo&#10;&#10;Description automatically generated">
            <a:extLst>
              <a:ext uri="{FF2B5EF4-FFF2-40B4-BE49-F238E27FC236}">
                <a16:creationId xmlns:a16="http://schemas.microsoft.com/office/drawing/2014/main" id="{33849BF1-9112-8A45-B063-BFB747449BDF}"/>
              </a:ext>
            </a:extLst>
          </p:cNvPr>
          <p:cNvPicPr>
            <a:picLocks noChangeAspect="1"/>
          </p:cNvPicPr>
          <p:nvPr/>
        </p:nvPicPr>
        <p:blipFill rotWithShape="1">
          <a:blip r:embed="rId5"/>
          <a:srcRect r="51832"/>
          <a:stretch/>
        </p:blipFill>
        <p:spPr>
          <a:xfrm>
            <a:off x="7571227" y="3016251"/>
            <a:ext cx="2591445" cy="2575541"/>
          </a:xfrm>
          <a:prstGeom prst="rect">
            <a:avLst/>
          </a:prstGeom>
        </p:spPr>
      </p:pic>
      <p:sp>
        <p:nvSpPr>
          <p:cNvPr id="6" name="Slide Number Placeholder 5">
            <a:extLst>
              <a:ext uri="{FF2B5EF4-FFF2-40B4-BE49-F238E27FC236}">
                <a16:creationId xmlns:a16="http://schemas.microsoft.com/office/drawing/2014/main" id="{42117A0E-A476-064B-82C9-7AE68C10186F}"/>
              </a:ext>
            </a:extLst>
          </p:cNvPr>
          <p:cNvSpPr>
            <a:spLocks noGrp="1"/>
          </p:cNvSpPr>
          <p:nvPr>
            <p:ph type="sldNum" sz="quarter" idx="10"/>
          </p:nvPr>
        </p:nvSpPr>
        <p:spPr/>
        <p:txBody>
          <a:bodyPr/>
          <a:lstStyle/>
          <a:p>
            <a:pPr>
              <a:defRPr/>
            </a:pPr>
            <a:fld id="{0121240C-47AF-2F4D-83B3-CC3EDF50F794}" type="slidenum">
              <a:rPr lang="en-US" smtClean="0"/>
              <a:pPr>
                <a:defRPr/>
              </a:pPr>
              <a:t>34</a:t>
            </a:fld>
            <a:endParaRPr lang="en-US" dirty="0"/>
          </a:p>
        </p:txBody>
      </p:sp>
    </p:spTree>
    <p:extLst>
      <p:ext uri="{BB962C8B-B14F-4D97-AF65-F5344CB8AC3E}">
        <p14:creationId xmlns:p14="http://schemas.microsoft.com/office/powerpoint/2010/main" val="197989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DAA2-2194-7545-AF59-EDCCB594FFAC}"/>
              </a:ext>
            </a:extLst>
          </p:cNvPr>
          <p:cNvSpPr>
            <a:spLocks noGrp="1"/>
          </p:cNvSpPr>
          <p:nvPr>
            <p:ph type="title"/>
          </p:nvPr>
        </p:nvSpPr>
        <p:spPr/>
        <p:txBody>
          <a:bodyPr/>
          <a:lstStyle/>
          <a:p>
            <a:r>
              <a:rPr lang="en-US" dirty="0"/>
              <a:t>A Survey Question: Interpreting P-value</a:t>
            </a:r>
          </a:p>
        </p:txBody>
      </p:sp>
      <p:sp>
        <p:nvSpPr>
          <p:cNvPr id="3" name="Content Placeholder 2">
            <a:extLst>
              <a:ext uri="{FF2B5EF4-FFF2-40B4-BE49-F238E27FC236}">
                <a16:creationId xmlns:a16="http://schemas.microsoft.com/office/drawing/2014/main" id="{32DAFAD3-26B4-A547-9164-C2554A4974F0}"/>
              </a:ext>
            </a:extLst>
          </p:cNvPr>
          <p:cNvSpPr>
            <a:spLocks noGrp="1"/>
          </p:cNvSpPr>
          <p:nvPr>
            <p:ph idx="1"/>
          </p:nvPr>
        </p:nvSpPr>
        <p:spPr>
          <a:xfrm>
            <a:off x="838199" y="1825625"/>
            <a:ext cx="7246088" cy="4351339"/>
          </a:xfrm>
        </p:spPr>
        <p:txBody>
          <a:bodyPr/>
          <a:lstStyle/>
          <a:p>
            <a:r>
              <a:rPr lang="en-US" i="1" dirty="0"/>
              <a:t>The authors claim that the improvement of </a:t>
            </a:r>
            <a:r>
              <a:rPr lang="en-US" i="1" dirty="0">
                <a:solidFill>
                  <a:srgbClr val="FF0000"/>
                </a:solidFill>
                <a:latin typeface="Calibri" panose="020F0502020204030204" pitchFamily="34" charset="0"/>
                <a:cs typeface="Calibri" panose="020F0502020204030204" pitchFamily="34" charset="0"/>
              </a:rPr>
              <a:t>classifier-B </a:t>
            </a:r>
            <a:r>
              <a:rPr lang="en-US" dirty="0">
                <a:latin typeface="Calibri" panose="020F0502020204030204" pitchFamily="34" charset="0"/>
                <a:cs typeface="Calibri" panose="020F0502020204030204" pitchFamily="34" charset="0"/>
              </a:rPr>
              <a:t>over</a:t>
            </a:r>
            <a:r>
              <a:rPr lang="en-US" i="1" dirty="0">
                <a:solidFill>
                  <a:srgbClr val="FF0000"/>
                </a:solidFill>
                <a:latin typeface="Calibri" panose="020F0502020204030204" pitchFamily="34" charset="0"/>
                <a:cs typeface="Calibri" panose="020F0502020204030204" pitchFamily="34" charset="0"/>
              </a:rPr>
              <a:t> </a:t>
            </a:r>
            <a:r>
              <a:rPr lang="en-US" i="1" dirty="0">
                <a:solidFill>
                  <a:srgbClr val="0010FB"/>
                </a:solidFill>
                <a:latin typeface="Calibri" panose="020F0502020204030204" pitchFamily="34" charset="0"/>
                <a:cs typeface="Calibri" panose="020F0502020204030204" pitchFamily="34" charset="0"/>
              </a:rPr>
              <a:t>classifier-A</a:t>
            </a:r>
            <a:r>
              <a:rPr lang="en-US" dirty="0">
                <a:latin typeface="Calibri" panose="020F0502020204030204" pitchFamily="34" charset="0"/>
                <a:cs typeface="Calibri" panose="020F0502020204030204" pitchFamily="34" charset="0"/>
              </a:rPr>
              <a:t> is</a:t>
            </a:r>
            <a:r>
              <a:rPr lang="en-US" i="1" dirty="0"/>
              <a:t> </a:t>
            </a:r>
            <a:r>
              <a:rPr lang="en-US" i="1" dirty="0">
                <a:solidFill>
                  <a:srgbClr val="7030A0"/>
                </a:solidFill>
              </a:rPr>
              <a:t>“statistically significant”</a:t>
            </a:r>
            <a:r>
              <a:rPr lang="en-US" i="1" dirty="0"/>
              <a:t> with a significance level of 0.01. Which of the followings is correct?</a:t>
            </a:r>
          </a:p>
          <a:p>
            <a:endParaRPr lang="en-US" dirty="0"/>
          </a:p>
          <a:p>
            <a:pPr marL="914377" lvl="1" indent="-457189">
              <a:buFont typeface="+mj-lt"/>
              <a:buAutoNum type="alphaLcParenR"/>
            </a:pPr>
            <a:r>
              <a:rPr lang="en-US" dirty="0"/>
              <a:t>The probability of observing a margin 7% is at most 0.01, assuming that the two classifiers inherently have the same performance.</a:t>
            </a:r>
          </a:p>
          <a:p>
            <a:pPr marL="914377" lvl="1" indent="-457189">
              <a:buFont typeface="+mj-lt"/>
              <a:buAutoNum type="alphaLcParenR"/>
            </a:pPr>
            <a:r>
              <a:rPr lang="en-US" dirty="0"/>
              <a:t>With a probability 99% classifier-2 will have a higher performance than classifier-1.</a:t>
            </a:r>
          </a:p>
        </p:txBody>
      </p:sp>
      <p:sp>
        <p:nvSpPr>
          <p:cNvPr id="4" name="TextBox 3">
            <a:extLst>
              <a:ext uri="{FF2B5EF4-FFF2-40B4-BE49-F238E27FC236}">
                <a16:creationId xmlns:a16="http://schemas.microsoft.com/office/drawing/2014/main" id="{AA926446-07C6-3342-9CC2-3B61BC55909D}"/>
              </a:ext>
            </a:extLst>
          </p:cNvPr>
          <p:cNvSpPr txBox="1"/>
          <p:nvPr/>
        </p:nvSpPr>
        <p:spPr>
          <a:xfrm>
            <a:off x="303504" y="4115356"/>
            <a:ext cx="586699" cy="369332"/>
          </a:xfrm>
          <a:prstGeom prst="rect">
            <a:avLst/>
          </a:prstGeom>
          <a:solidFill>
            <a:schemeClr val="accent6">
              <a:lumMod val="20000"/>
              <a:lumOff val="80000"/>
            </a:schemeClr>
          </a:solidFill>
        </p:spPr>
        <p:txBody>
          <a:bodyPr wrap="none" rtlCol="0">
            <a:spAutoFit/>
          </a:bodyPr>
          <a:lstStyle/>
          <a:p>
            <a:pPr algn="ctr"/>
            <a:r>
              <a:rPr lang="en-US" dirty="0">
                <a:solidFill>
                  <a:schemeClr val="accent6">
                    <a:lumMod val="75000"/>
                  </a:schemeClr>
                </a:solidFill>
              </a:rPr>
              <a:t>23%</a:t>
            </a:r>
          </a:p>
        </p:txBody>
      </p:sp>
      <p:sp>
        <p:nvSpPr>
          <p:cNvPr id="5" name="TextBox 4">
            <a:extLst>
              <a:ext uri="{FF2B5EF4-FFF2-40B4-BE49-F238E27FC236}">
                <a16:creationId xmlns:a16="http://schemas.microsoft.com/office/drawing/2014/main" id="{265391FE-D678-2E43-9094-991619BB0E1F}"/>
              </a:ext>
            </a:extLst>
          </p:cNvPr>
          <p:cNvSpPr txBox="1"/>
          <p:nvPr/>
        </p:nvSpPr>
        <p:spPr>
          <a:xfrm>
            <a:off x="311532" y="5016424"/>
            <a:ext cx="593432" cy="369332"/>
          </a:xfrm>
          <a:prstGeom prst="rect">
            <a:avLst/>
          </a:prstGeom>
          <a:solidFill>
            <a:schemeClr val="accent2">
              <a:lumMod val="20000"/>
              <a:lumOff val="80000"/>
            </a:schemeClr>
          </a:solidFill>
        </p:spPr>
        <p:txBody>
          <a:bodyPr wrap="none" rtlCol="0">
            <a:spAutoFit/>
          </a:bodyPr>
          <a:lstStyle/>
          <a:p>
            <a:pPr algn="ctr"/>
            <a:r>
              <a:rPr lang="en-US" dirty="0">
                <a:solidFill>
                  <a:srgbClr val="FF0000"/>
                </a:solidFill>
              </a:rPr>
              <a:t>30%</a:t>
            </a:r>
          </a:p>
        </p:txBody>
      </p:sp>
      <p:sp>
        <p:nvSpPr>
          <p:cNvPr id="7" name="Rectangle 6">
            <a:extLst>
              <a:ext uri="{FF2B5EF4-FFF2-40B4-BE49-F238E27FC236}">
                <a16:creationId xmlns:a16="http://schemas.microsoft.com/office/drawing/2014/main" id="{196EAEAC-A27C-A64A-8B87-0641E214BEB6}"/>
              </a:ext>
            </a:extLst>
          </p:cNvPr>
          <p:cNvSpPr/>
          <p:nvPr/>
        </p:nvSpPr>
        <p:spPr>
          <a:xfrm>
            <a:off x="165966" y="5677139"/>
            <a:ext cx="800219" cy="830997"/>
          </a:xfrm>
          <a:prstGeom prst="rect">
            <a:avLst/>
          </a:prstGeom>
        </p:spPr>
        <p:txBody>
          <a:bodyPr wrap="none">
            <a:spAutoFit/>
          </a:bodyPr>
          <a:lstStyle/>
          <a:p>
            <a:r>
              <a:rPr lang="en-US" sz="4800" u="sng" dirty="0">
                <a:solidFill>
                  <a:srgbClr val="660099"/>
                </a:solidFill>
                <a:latin typeface="Calibri" panose="020F0502020204030204" pitchFamily="34" charset="0"/>
                <a:hlinkClick r:id="rId2"/>
              </a:rPr>
              <a:t>🤦</a:t>
            </a:r>
          </a:p>
        </p:txBody>
      </p:sp>
      <p:graphicFrame>
        <p:nvGraphicFramePr>
          <p:cNvPr id="8" name="Table 7">
            <a:extLst>
              <a:ext uri="{FF2B5EF4-FFF2-40B4-BE49-F238E27FC236}">
                <a16:creationId xmlns:a16="http://schemas.microsoft.com/office/drawing/2014/main" id="{9B030951-F128-9B4C-986F-DF4DE8837B9D}"/>
              </a:ext>
            </a:extLst>
          </p:cNvPr>
          <p:cNvGraphicFramePr>
            <a:graphicFrameLocks noGrp="1"/>
          </p:cNvGraphicFramePr>
          <p:nvPr/>
        </p:nvGraphicFramePr>
        <p:xfrm>
          <a:off x="8084287" y="1852615"/>
          <a:ext cx="2743200" cy="988906"/>
        </p:xfrm>
        <a:graphic>
          <a:graphicData uri="http://schemas.openxmlformats.org/drawingml/2006/table">
            <a:tbl>
              <a:tblPr firstRow="1" bandRow="1"/>
              <a:tblGrid>
                <a:gridCol w="1626009">
                  <a:extLst>
                    <a:ext uri="{9D8B030D-6E8A-4147-A177-3AD203B41FA5}">
                      <a16:colId xmlns:a16="http://schemas.microsoft.com/office/drawing/2014/main" val="2206442216"/>
                    </a:ext>
                  </a:extLst>
                </a:gridCol>
                <a:gridCol w="1117191">
                  <a:extLst>
                    <a:ext uri="{9D8B030D-6E8A-4147-A177-3AD203B41FA5}">
                      <a16:colId xmlns:a16="http://schemas.microsoft.com/office/drawing/2014/main" val="3488854923"/>
                    </a:ext>
                  </a:extLst>
                </a:gridCol>
              </a:tblGrid>
              <a:tr h="494453">
                <a:tc>
                  <a:txBody>
                    <a:bodyPr/>
                    <a:lstStyle/>
                    <a:p>
                      <a:pPr algn="ctr"/>
                      <a:r>
                        <a:rPr lang="en-US" sz="2100" i="1" dirty="0">
                          <a:solidFill>
                            <a:srgbClr val="0010FB"/>
                          </a:solidFill>
                          <a:latin typeface="Calibri" panose="020F0502020204030204" pitchFamily="34" charset="0"/>
                          <a:cs typeface="Calibri" panose="020F0502020204030204" pitchFamily="34" charset="0"/>
                        </a:rPr>
                        <a:t>classifier-A</a:t>
                      </a:r>
                      <a:endParaRPr lang="en-US" sz="2100" dirty="0">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100" i="1" dirty="0">
                          <a:latin typeface="Calibri" panose="020F0502020204030204" pitchFamily="34" charset="0"/>
                          <a:cs typeface="Calibri" panose="020F0502020204030204" pitchFamily="34" charset="0"/>
                        </a:rPr>
                        <a:t>38%</a:t>
                      </a:r>
                      <a:endParaRPr lang="en-US" sz="21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828456133"/>
                  </a:ext>
                </a:extLst>
              </a:tr>
              <a:tr h="494453">
                <a:tc>
                  <a:txBody>
                    <a:bodyPr/>
                    <a:lstStyle/>
                    <a:p>
                      <a:pPr algn="ctr"/>
                      <a:r>
                        <a:rPr lang="en-US" sz="2100" i="1" dirty="0">
                          <a:solidFill>
                            <a:srgbClr val="FF0000"/>
                          </a:solidFill>
                          <a:latin typeface="Calibri" panose="020F0502020204030204" pitchFamily="34" charset="0"/>
                          <a:cs typeface="Calibri" panose="020F0502020204030204" pitchFamily="34" charset="0"/>
                        </a:rPr>
                        <a:t>classifier-B</a:t>
                      </a:r>
                      <a:endParaRPr lang="en-US" sz="2100" dirty="0">
                        <a:latin typeface="Calibri" panose="020F0502020204030204" pitchFamily="34" charset="0"/>
                        <a:cs typeface="Calibri" panose="020F0502020204030204" pitchFamily="34" charset="0"/>
                      </a:endParaRPr>
                    </a:p>
                  </a:txBody>
                  <a:tcPr marL="121920" marR="121920" marT="60960" marB="60960"/>
                </a:tc>
                <a:tc>
                  <a:txBody>
                    <a:bodyPr/>
                    <a:lstStyle/>
                    <a:p>
                      <a:pPr algn="ctr"/>
                      <a:r>
                        <a:rPr lang="en-US" sz="2100" i="1" dirty="0">
                          <a:latin typeface="Calibri" panose="020F0502020204030204" pitchFamily="34" charset="0"/>
                          <a:cs typeface="Calibri" panose="020F0502020204030204" pitchFamily="34" charset="0"/>
                        </a:rPr>
                        <a:t>45%</a:t>
                      </a:r>
                      <a:endParaRPr lang="en-US" sz="2100" dirty="0">
                        <a:latin typeface="Calibri" panose="020F0502020204030204" pitchFamily="34" charset="0"/>
                        <a:cs typeface="Calibri" panose="020F0502020204030204" pitchFamily="34" charset="0"/>
                      </a:endParaRPr>
                    </a:p>
                  </a:txBody>
                  <a:tcPr marL="121920" marR="121920" marT="60960" marB="60960"/>
                </a:tc>
                <a:extLst>
                  <a:ext uri="{0D108BD9-81ED-4DB2-BD59-A6C34878D82A}">
                    <a16:rowId xmlns:a16="http://schemas.microsoft.com/office/drawing/2014/main" val="3402907107"/>
                  </a:ext>
                </a:extLst>
              </a:tr>
            </a:tbl>
          </a:graphicData>
        </a:graphic>
      </p:graphicFrame>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5AAF4BD-E5EA-2C42-B7F2-EB1D64D64AF2}"/>
                  </a:ext>
                </a:extLst>
              </p:cNvPr>
              <p:cNvSpPr/>
              <p:nvPr/>
            </p:nvSpPr>
            <p:spPr>
              <a:xfrm>
                <a:off x="7997774" y="4154865"/>
                <a:ext cx="3787447" cy="462819"/>
              </a:xfrm>
              <a:prstGeom prst="rect">
                <a:avLst/>
              </a:prstGeom>
            </p:spPr>
            <p:txBody>
              <a:bodyPr wrap="none">
                <a:spAutoFit/>
              </a:bodyPr>
              <a:lstStyle/>
              <a:p>
                <a14:m>
                  <m:oMath xmlns:m="http://schemas.openxmlformats.org/officeDocument/2006/math">
                    <m:r>
                      <a:rPr lang="en-US" sz="2133" b="1" i="1">
                        <a:latin typeface="Cambria Math" panose="02040503050406030204" pitchFamily="18" charset="0"/>
                        <a:ea typeface="Cambria Math" panose="02040503050406030204" pitchFamily="18" charset="0"/>
                      </a:rPr>
                      <m:t>𝐏</m:t>
                    </m:r>
                    <m:d>
                      <m:dPr>
                        <m:begChr m:val="["/>
                        <m:endChr m:val="]"/>
                        <m:ctrlPr>
                          <a:rPr lang="en-US" sz="2133" i="1">
                            <a:latin typeface="Cambria Math" panose="02040503050406030204" pitchFamily="18" charset="0"/>
                            <a:ea typeface="Cambria Math" panose="02040503050406030204" pitchFamily="18" charset="0"/>
                          </a:rPr>
                        </m:ctrlPr>
                      </m:dPr>
                      <m:e>
                        <m:sSub>
                          <m:sSubPr>
                            <m:ctrlPr>
                              <a:rPr lang="en-US" sz="2133" i="1">
                                <a:solidFill>
                                  <a:srgbClr val="FF0000"/>
                                </a:solidFill>
                                <a:latin typeface="Cambria Math" panose="02040503050406030204" pitchFamily="18" charset="0"/>
                                <a:ea typeface="Cambria Math" panose="02040503050406030204" pitchFamily="18" charset="0"/>
                              </a:rPr>
                            </m:ctrlPr>
                          </m:sSubPr>
                          <m:e>
                            <m:acc>
                              <m:accPr>
                                <m:chr m:val="̂"/>
                                <m:ctrlPr>
                                  <a:rPr lang="en-US" sz="2133" i="1">
                                    <a:solidFill>
                                      <a:srgbClr val="FF0000"/>
                                    </a:solidFill>
                                    <a:latin typeface="Cambria Math" panose="02040503050406030204" pitchFamily="18" charset="0"/>
                                    <a:ea typeface="Cambria Math" panose="02040503050406030204" pitchFamily="18" charset="0"/>
                                  </a:rPr>
                                </m:ctrlPr>
                              </m:accPr>
                              <m:e>
                                <m:r>
                                  <a:rPr lang="en-US" sz="2133" i="1">
                                    <a:solidFill>
                                      <a:srgbClr val="FF0000"/>
                                    </a:solidFill>
                                    <a:latin typeface="Cambria Math" panose="02040503050406030204" pitchFamily="18" charset="0"/>
                                    <a:ea typeface="Cambria Math" panose="02040503050406030204" pitchFamily="18" charset="0"/>
                                  </a:rPr>
                                  <m:t>𝜃</m:t>
                                </m:r>
                              </m:e>
                            </m:acc>
                          </m:e>
                          <m:sub>
                            <m:r>
                              <a:rPr lang="en-US" sz="2133" i="1">
                                <a:solidFill>
                                  <a:srgbClr val="FF0000"/>
                                </a:solidFill>
                                <a:latin typeface="Cambria Math" panose="02040503050406030204" pitchFamily="18" charset="0"/>
                                <a:ea typeface="Cambria Math" panose="02040503050406030204" pitchFamily="18" charset="0"/>
                              </a:rPr>
                              <m:t>𝐵</m:t>
                            </m:r>
                          </m:sub>
                        </m:sSub>
                        <m:r>
                          <a:rPr lang="en-US" sz="2133">
                            <a:latin typeface="Cambria Math" panose="02040503050406030204" pitchFamily="18" charset="0"/>
                            <a:ea typeface="Cambria Math" panose="02040503050406030204" pitchFamily="18" charset="0"/>
                          </a:rPr>
                          <m:t>−</m:t>
                        </m:r>
                        <m:sSub>
                          <m:sSubPr>
                            <m:ctrlPr>
                              <a:rPr lang="en-US" sz="2133" i="1">
                                <a:solidFill>
                                  <a:srgbClr val="FF0000"/>
                                </a:solidFill>
                                <a:latin typeface="Cambria Math" panose="02040503050406030204" pitchFamily="18" charset="0"/>
                                <a:ea typeface="Cambria Math" panose="02040503050406030204" pitchFamily="18" charset="0"/>
                              </a:rPr>
                            </m:ctrlPr>
                          </m:sSubPr>
                          <m:e>
                            <m:acc>
                              <m:accPr>
                                <m:chr m:val="̂"/>
                                <m:ctrlPr>
                                  <a:rPr lang="en-US" sz="2133" i="1">
                                    <a:solidFill>
                                      <a:srgbClr val="FF0000"/>
                                    </a:solidFill>
                                    <a:latin typeface="Cambria Math" panose="02040503050406030204" pitchFamily="18" charset="0"/>
                                    <a:ea typeface="Cambria Math" panose="02040503050406030204" pitchFamily="18" charset="0"/>
                                  </a:rPr>
                                </m:ctrlPr>
                              </m:accPr>
                              <m:e>
                                <m:r>
                                  <a:rPr lang="en-US" sz="2133" i="1">
                                    <a:solidFill>
                                      <a:srgbClr val="FF0000"/>
                                    </a:solidFill>
                                    <a:latin typeface="Cambria Math" panose="02040503050406030204" pitchFamily="18" charset="0"/>
                                    <a:ea typeface="Cambria Math" panose="02040503050406030204" pitchFamily="18" charset="0"/>
                                  </a:rPr>
                                  <m:t>𝜃</m:t>
                                </m:r>
                              </m:e>
                            </m:acc>
                          </m:e>
                          <m:sub>
                            <m:r>
                              <a:rPr lang="en-US" sz="2133" i="1">
                                <a:solidFill>
                                  <a:srgbClr val="FF0000"/>
                                </a:solidFill>
                                <a:latin typeface="Cambria Math" panose="02040503050406030204" pitchFamily="18" charset="0"/>
                                <a:ea typeface="Cambria Math" panose="02040503050406030204" pitchFamily="18" charset="0"/>
                              </a:rPr>
                              <m:t>𝐴</m:t>
                            </m:r>
                          </m:sub>
                        </m:sSub>
                        <m:r>
                          <a:rPr lang="en-US" sz="2133">
                            <a:latin typeface="Cambria Math" panose="02040503050406030204" pitchFamily="18" charset="0"/>
                            <a:ea typeface="Cambria Math" panose="02040503050406030204" pitchFamily="18" charset="0"/>
                          </a:rPr>
                          <m:t>&gt;7</m:t>
                        </m:r>
                      </m:e>
                      <m:e>
                        <m:r>
                          <m:rPr>
                            <m:nor/>
                          </m:rPr>
                          <a:rPr lang="el-GR" sz="2133" b="1" i="1"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θ</m:t>
                        </m:r>
                        <m:r>
                          <m:rPr>
                            <m:nor/>
                          </m:rPr>
                          <a:rPr lang="en-US" sz="2133" b="1" i="1" baseline="-25000"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A</m:t>
                        </m:r>
                        <m:r>
                          <m:rPr>
                            <m:nor/>
                          </m:rPr>
                          <a:rPr lang="en-US" sz="2133"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133" dirty="0">
                            <a:solidFill>
                              <a:srgbClr val="0010FB"/>
                            </a:solidFill>
                            <a:latin typeface="Cambria Math" panose="02040503050406030204" pitchFamily="18" charset="0"/>
                            <a:ea typeface="Cambria Math" panose="02040503050406030204" pitchFamily="18" charset="0"/>
                          </a:rPr>
                          <m:t>=</m:t>
                        </m:r>
                        <m:r>
                          <m:rPr>
                            <m:nor/>
                          </m:rPr>
                          <a:rPr lang="en-US" sz="2133"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l-GR" sz="2133" b="1" i="1"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θ</m:t>
                        </m:r>
                        <m:r>
                          <m:rPr>
                            <m:nor/>
                          </m:rPr>
                          <a:rPr lang="en-US" sz="2133" b="1" i="1" baseline="-25000"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B</m:t>
                        </m:r>
                      </m:e>
                    </m:d>
                  </m:oMath>
                </a14:m>
                <a:r>
                  <a:rPr lang="en-US" sz="2133" dirty="0">
                    <a:latin typeface="Cambria Math" panose="02040503050406030204" pitchFamily="18" charset="0"/>
                    <a:ea typeface="Cambria Math" panose="02040503050406030204" pitchFamily="18" charset="0"/>
                  </a:rPr>
                  <a:t> &lt; 0.01 </a:t>
                </a:r>
              </a:p>
            </p:txBody>
          </p:sp>
        </mc:Choice>
        <mc:Fallback xmlns="">
          <p:sp>
            <p:nvSpPr>
              <p:cNvPr id="10" name="Rectangle 9">
                <a:extLst>
                  <a:ext uri="{FF2B5EF4-FFF2-40B4-BE49-F238E27FC236}">
                    <a16:creationId xmlns:a16="http://schemas.microsoft.com/office/drawing/2014/main" id="{D5AAF4BD-E5EA-2C42-B7F2-EB1D64D64AF2}"/>
                  </a:ext>
                </a:extLst>
              </p:cNvPr>
              <p:cNvSpPr>
                <a:spLocks noRot="1" noChangeAspect="1" noMove="1" noResize="1" noEditPoints="1" noAdjustHandles="1" noChangeArrowheads="1" noChangeShapeType="1" noTextEdit="1"/>
              </p:cNvSpPr>
              <p:nvPr/>
            </p:nvSpPr>
            <p:spPr>
              <a:xfrm>
                <a:off x="7997774" y="4154865"/>
                <a:ext cx="3787447" cy="462819"/>
              </a:xfrm>
              <a:prstGeom prst="rect">
                <a:avLst/>
              </a:prstGeom>
              <a:blipFill>
                <a:blip r:embed="rId3"/>
                <a:stretch>
                  <a:fillRect t="-2632" r="-1003"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8EEDE18-2A8B-B745-9C73-825125444FD1}"/>
                  </a:ext>
                </a:extLst>
              </p:cNvPr>
              <p:cNvSpPr/>
              <p:nvPr/>
            </p:nvSpPr>
            <p:spPr>
              <a:xfrm>
                <a:off x="8024090" y="5210871"/>
                <a:ext cx="2295821" cy="420564"/>
              </a:xfrm>
              <a:prstGeom prst="rect">
                <a:avLst/>
              </a:prstGeom>
            </p:spPr>
            <p:txBody>
              <a:bodyPr wrap="none">
                <a:spAutoFit/>
              </a:bodyPr>
              <a:lstStyle/>
              <a:p>
                <a14:m>
                  <m:oMath xmlns:m="http://schemas.openxmlformats.org/officeDocument/2006/math">
                    <m:r>
                      <a:rPr lang="en-US" sz="2133" b="1" i="1">
                        <a:latin typeface="Cambria Math" panose="02040503050406030204" pitchFamily="18" charset="0"/>
                        <a:ea typeface="Cambria Math" panose="02040503050406030204" pitchFamily="18" charset="0"/>
                      </a:rPr>
                      <m:t>𝐏</m:t>
                    </m:r>
                    <m:r>
                      <a:rPr lang="en-US" sz="2133" b="1" i="1">
                        <a:latin typeface="Cambria Math" panose="02040503050406030204" pitchFamily="18" charset="0"/>
                        <a:ea typeface="Cambria Math" panose="02040503050406030204" pitchFamily="18" charset="0"/>
                      </a:rPr>
                      <m:t>[</m:t>
                    </m:r>
                    <m:r>
                      <m:rPr>
                        <m:nor/>
                      </m:rPr>
                      <a:rPr lang="el-GR" sz="2133" b="1" i="1"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θ</m:t>
                    </m:r>
                    <m:r>
                      <m:rPr>
                        <m:nor/>
                      </m:rPr>
                      <a:rPr lang="en-US" sz="2133" b="1" i="1" baseline="-25000"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B</m:t>
                    </m:r>
                    <m:r>
                      <m:rPr>
                        <m:nor/>
                      </m:rPr>
                      <a:rPr lang="en-US" sz="2133"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 &gt; </m:t>
                    </m:r>
                    <m:r>
                      <m:rPr>
                        <m:nor/>
                      </m:rPr>
                      <a:rPr lang="el-GR" sz="2133" b="1" i="1"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θ</m:t>
                    </m:r>
                    <m:r>
                      <m:rPr>
                        <m:nor/>
                      </m:rPr>
                      <a:rPr lang="en-US" sz="2133" b="1" i="1" baseline="-25000" dirty="0">
                        <a:solidFill>
                          <a:srgbClr val="0010FB"/>
                        </a:solidFill>
                        <a:latin typeface="Cambria Math" panose="02040503050406030204" pitchFamily="18" charset="0"/>
                        <a:ea typeface="Cambria Math" panose="02040503050406030204" pitchFamily="18" charset="0"/>
                        <a:cs typeface="Times New Roman" panose="02020603050405020304" pitchFamily="18" charset="0"/>
                      </a:rPr>
                      <m:t>A</m:t>
                    </m:r>
                    <m:r>
                      <a:rPr lang="en-US" sz="2133" b="1" i="1">
                        <a:latin typeface="Cambria Math" panose="02040503050406030204" pitchFamily="18" charset="0"/>
                        <a:ea typeface="Cambria Math" panose="02040503050406030204" pitchFamily="18" charset="0"/>
                      </a:rPr>
                      <m:t>]</m:t>
                    </m:r>
                  </m:oMath>
                </a14:m>
                <a:r>
                  <a:rPr lang="en-US" sz="2133" dirty="0">
                    <a:latin typeface="Cambria Math" panose="02040503050406030204" pitchFamily="18" charset="0"/>
                    <a:ea typeface="Cambria Math" panose="02040503050406030204" pitchFamily="18" charset="0"/>
                  </a:rPr>
                  <a:t> &gt; 0.99 </a:t>
                </a:r>
              </a:p>
            </p:txBody>
          </p:sp>
        </mc:Choice>
        <mc:Fallback xmlns="">
          <p:sp>
            <p:nvSpPr>
              <p:cNvPr id="12" name="Rectangle 11">
                <a:extLst>
                  <a:ext uri="{FF2B5EF4-FFF2-40B4-BE49-F238E27FC236}">
                    <a16:creationId xmlns:a16="http://schemas.microsoft.com/office/drawing/2014/main" id="{58EEDE18-2A8B-B745-9C73-825125444FD1}"/>
                  </a:ext>
                </a:extLst>
              </p:cNvPr>
              <p:cNvSpPr>
                <a:spLocks noRot="1" noChangeAspect="1" noMove="1" noResize="1" noEditPoints="1" noAdjustHandles="1" noChangeArrowheads="1" noChangeShapeType="1" noTextEdit="1"/>
              </p:cNvSpPr>
              <p:nvPr/>
            </p:nvSpPr>
            <p:spPr>
              <a:xfrm>
                <a:off x="8024090" y="5210871"/>
                <a:ext cx="2295821" cy="420564"/>
              </a:xfrm>
              <a:prstGeom prst="rect">
                <a:avLst/>
              </a:prstGeom>
              <a:blipFill>
                <a:blip r:embed="rId4"/>
                <a:stretch>
                  <a:fillRect t="-5882" r="-1648" b="-29412"/>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04FE8991-7D42-254E-94E0-E4D62C4B95DA}"/>
              </a:ext>
            </a:extLst>
          </p:cNvPr>
          <p:cNvSpPr>
            <a:spLocks noGrp="1"/>
          </p:cNvSpPr>
          <p:nvPr>
            <p:ph type="sldNum" sz="quarter" idx="10"/>
          </p:nvPr>
        </p:nvSpPr>
        <p:spPr/>
        <p:txBody>
          <a:bodyPr/>
          <a:lstStyle/>
          <a:p>
            <a:pPr>
              <a:defRPr/>
            </a:pPr>
            <a:fld id="{0121240C-47AF-2F4D-83B3-CC3EDF50F794}" type="slidenum">
              <a:rPr lang="en-US" smtClean="0"/>
              <a:pPr>
                <a:defRPr/>
              </a:pPr>
              <a:t>35</a:t>
            </a:fld>
            <a:endParaRPr lang="en-US" dirty="0"/>
          </a:p>
        </p:txBody>
      </p:sp>
    </p:spTree>
    <p:extLst>
      <p:ext uri="{BB962C8B-B14F-4D97-AF65-F5344CB8AC3E}">
        <p14:creationId xmlns:p14="http://schemas.microsoft.com/office/powerpoint/2010/main" val="290953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10"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1320-3368-C14C-B790-385584A86AB0}"/>
              </a:ext>
            </a:extLst>
          </p:cNvPr>
          <p:cNvSpPr>
            <a:spLocks noGrp="1"/>
          </p:cNvSpPr>
          <p:nvPr>
            <p:ph type="title"/>
          </p:nvPr>
        </p:nvSpPr>
        <p:spPr/>
        <p:txBody>
          <a:bodyPr>
            <a:normAutofit fontScale="90000"/>
          </a:bodyPr>
          <a:lstStyle/>
          <a:p>
            <a:r>
              <a:rPr lang="en-US" dirty="0"/>
              <a:t>Ambiguity problem in interpreting “significance”</a:t>
            </a:r>
          </a:p>
        </p:txBody>
      </p:sp>
      <p:sp>
        <p:nvSpPr>
          <p:cNvPr id="3" name="Content Placeholder 2">
            <a:extLst>
              <a:ext uri="{FF2B5EF4-FFF2-40B4-BE49-F238E27FC236}">
                <a16:creationId xmlns:a16="http://schemas.microsoft.com/office/drawing/2014/main" id="{F23BE263-69E9-0B49-B710-1B542663C162}"/>
              </a:ext>
            </a:extLst>
          </p:cNvPr>
          <p:cNvSpPr>
            <a:spLocks noGrp="1"/>
          </p:cNvSpPr>
          <p:nvPr>
            <p:ph idx="1"/>
          </p:nvPr>
        </p:nvSpPr>
        <p:spPr>
          <a:xfrm>
            <a:off x="838200" y="1825625"/>
            <a:ext cx="10651435" cy="4351339"/>
          </a:xfrm>
        </p:spPr>
        <p:txBody>
          <a:bodyPr>
            <a:normAutofit/>
          </a:bodyPr>
          <a:lstStyle/>
          <a:p>
            <a:r>
              <a:rPr lang="en-US" i="1" dirty="0"/>
              <a:t>An NLP paper presents </a:t>
            </a:r>
            <a:r>
              <a:rPr lang="en-US" i="1" dirty="0">
                <a:solidFill>
                  <a:srgbClr val="0010FB"/>
                </a:solidFill>
              </a:rPr>
              <a:t>system-A</a:t>
            </a:r>
            <a:r>
              <a:rPr lang="en-US" i="1" dirty="0"/>
              <a:t> and it compares it with a baseline </a:t>
            </a:r>
            <a:r>
              <a:rPr lang="en-US" i="1" dirty="0">
                <a:solidFill>
                  <a:srgbClr val="FF0000"/>
                </a:solidFill>
              </a:rPr>
              <a:t>system-B</a:t>
            </a:r>
            <a:r>
              <a:rPr lang="en-US" i="1" dirty="0"/>
              <a:t>. In its “abstract” it writes: “... </a:t>
            </a:r>
            <a:r>
              <a:rPr lang="en-US" i="1" dirty="0">
                <a:solidFill>
                  <a:srgbClr val="0010FB"/>
                </a:solidFill>
              </a:rPr>
              <a:t>system-A</a:t>
            </a:r>
            <a:r>
              <a:rPr lang="en-US" i="1" dirty="0"/>
              <a:t> significantly improves over </a:t>
            </a:r>
            <a:r>
              <a:rPr lang="en-US" i="1" dirty="0">
                <a:solidFill>
                  <a:srgbClr val="FF0000"/>
                </a:solidFill>
              </a:rPr>
              <a:t>system-B</a:t>
            </a:r>
            <a:r>
              <a:rPr lang="en-US" i="1" dirty="0"/>
              <a:t>.” What are the right way(s) to interpret this (select all that applies)</a:t>
            </a:r>
            <a:br>
              <a:rPr lang="en-US" i="1" dirty="0"/>
            </a:br>
            <a:endParaRPr lang="en-US" i="1" dirty="0"/>
          </a:p>
          <a:p>
            <a:pPr lvl="1"/>
            <a:r>
              <a:rPr lang="en-US" dirty="0"/>
              <a:t>It is expected that authors have performed some type of “hypothesis testing.”</a:t>
            </a:r>
          </a:p>
          <a:p>
            <a:pPr lvl="1"/>
            <a:endParaRPr lang="en-US" dirty="0"/>
          </a:p>
          <a:p>
            <a:pPr lvl="1"/>
            <a:r>
              <a:rPr lang="en-US" dirty="0"/>
              <a:t>It is expected that the authors have reported the performances of two systems on a dataset where </a:t>
            </a:r>
            <a:r>
              <a:rPr lang="en-US" dirty="0">
                <a:solidFill>
                  <a:srgbClr val="0010FB"/>
                </a:solidFill>
              </a:rPr>
              <a:t>system-A</a:t>
            </a:r>
            <a:r>
              <a:rPr lang="en-US" dirty="0"/>
              <a:t> has a higher performance than </a:t>
            </a:r>
            <a:r>
              <a:rPr lang="en-US" dirty="0">
                <a:solidFill>
                  <a:srgbClr val="FF1600"/>
                </a:solidFill>
              </a:rPr>
              <a:t>system-B</a:t>
            </a:r>
            <a:r>
              <a:rPr lang="en-US" dirty="0"/>
              <a:t> with a notable margin in the dataset.</a:t>
            </a:r>
          </a:p>
        </p:txBody>
      </p:sp>
      <p:sp>
        <p:nvSpPr>
          <p:cNvPr id="4" name="TextBox 3">
            <a:extLst>
              <a:ext uri="{FF2B5EF4-FFF2-40B4-BE49-F238E27FC236}">
                <a16:creationId xmlns:a16="http://schemas.microsoft.com/office/drawing/2014/main" id="{875F3DC2-6809-E549-A7D1-2531A38743A4}"/>
              </a:ext>
            </a:extLst>
          </p:cNvPr>
          <p:cNvSpPr txBox="1"/>
          <p:nvPr/>
        </p:nvSpPr>
        <p:spPr>
          <a:xfrm>
            <a:off x="496033" y="3905917"/>
            <a:ext cx="593432" cy="369332"/>
          </a:xfrm>
          <a:prstGeom prst="rect">
            <a:avLst/>
          </a:prstGeom>
          <a:solidFill>
            <a:schemeClr val="accent5">
              <a:lumMod val="20000"/>
              <a:lumOff val="80000"/>
            </a:schemeClr>
          </a:solidFill>
        </p:spPr>
        <p:txBody>
          <a:bodyPr wrap="none" rtlCol="0">
            <a:spAutoFit/>
          </a:bodyPr>
          <a:lstStyle/>
          <a:p>
            <a:pPr algn="ctr"/>
            <a:r>
              <a:rPr lang="en-US" dirty="0">
                <a:solidFill>
                  <a:srgbClr val="002060"/>
                </a:solidFill>
              </a:rPr>
              <a:t>83%</a:t>
            </a:r>
          </a:p>
        </p:txBody>
      </p:sp>
      <p:sp>
        <p:nvSpPr>
          <p:cNvPr id="5" name="TextBox 4">
            <a:extLst>
              <a:ext uri="{FF2B5EF4-FFF2-40B4-BE49-F238E27FC236}">
                <a16:creationId xmlns:a16="http://schemas.microsoft.com/office/drawing/2014/main" id="{4043C906-961D-784E-9B7A-939D58172030}"/>
              </a:ext>
            </a:extLst>
          </p:cNvPr>
          <p:cNvSpPr txBox="1"/>
          <p:nvPr/>
        </p:nvSpPr>
        <p:spPr>
          <a:xfrm>
            <a:off x="500041" y="4787416"/>
            <a:ext cx="585417" cy="369332"/>
          </a:xfrm>
          <a:prstGeom prst="rect">
            <a:avLst/>
          </a:prstGeom>
          <a:solidFill>
            <a:schemeClr val="accent5">
              <a:lumMod val="20000"/>
              <a:lumOff val="80000"/>
            </a:schemeClr>
          </a:solidFill>
        </p:spPr>
        <p:txBody>
          <a:bodyPr wrap="none" rtlCol="0">
            <a:spAutoFit/>
          </a:bodyPr>
          <a:lstStyle/>
          <a:p>
            <a:pPr algn="ctr"/>
            <a:r>
              <a:rPr lang="en-US" dirty="0">
                <a:solidFill>
                  <a:srgbClr val="002060"/>
                </a:solidFill>
              </a:rPr>
              <a:t>53%</a:t>
            </a:r>
          </a:p>
        </p:txBody>
      </p:sp>
      <p:sp>
        <p:nvSpPr>
          <p:cNvPr id="7" name="Slide Number Placeholder 6">
            <a:extLst>
              <a:ext uri="{FF2B5EF4-FFF2-40B4-BE49-F238E27FC236}">
                <a16:creationId xmlns:a16="http://schemas.microsoft.com/office/drawing/2014/main" id="{174D056B-9A13-734A-BD05-D0F34C1D6433}"/>
              </a:ext>
            </a:extLst>
          </p:cNvPr>
          <p:cNvSpPr>
            <a:spLocks noGrp="1"/>
          </p:cNvSpPr>
          <p:nvPr>
            <p:ph type="sldNum" sz="quarter" idx="10"/>
          </p:nvPr>
        </p:nvSpPr>
        <p:spPr/>
        <p:txBody>
          <a:bodyPr/>
          <a:lstStyle/>
          <a:p>
            <a:pPr>
              <a:defRPr/>
            </a:pPr>
            <a:fld id="{0121240C-47AF-2F4D-83B3-CC3EDF50F794}" type="slidenum">
              <a:rPr lang="en-US" smtClean="0"/>
              <a:pPr>
                <a:defRPr/>
              </a:pPr>
              <a:t>36</a:t>
            </a:fld>
            <a:endParaRPr lang="en-US" dirty="0"/>
          </a:p>
        </p:txBody>
      </p:sp>
    </p:spTree>
    <p:extLst>
      <p:ext uri="{BB962C8B-B14F-4D97-AF65-F5344CB8AC3E}">
        <p14:creationId xmlns:p14="http://schemas.microsoft.com/office/powerpoint/2010/main" val="275313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1320-3368-C14C-B790-385584A86AB0}"/>
              </a:ext>
            </a:extLst>
          </p:cNvPr>
          <p:cNvSpPr>
            <a:spLocks noGrp="1"/>
          </p:cNvSpPr>
          <p:nvPr>
            <p:ph type="title"/>
          </p:nvPr>
        </p:nvSpPr>
        <p:spPr/>
        <p:txBody>
          <a:bodyPr>
            <a:normAutofit/>
          </a:bodyPr>
          <a:lstStyle/>
          <a:p>
            <a:r>
              <a:rPr lang="en-US" dirty="0"/>
              <a:t>Addition to “significance”</a:t>
            </a:r>
          </a:p>
        </p:txBody>
      </p:sp>
      <p:pic>
        <p:nvPicPr>
          <p:cNvPr id="13" name="Picture 12" descr="A screenshot of a cell phone&#10;&#10;Description automatically generated">
            <a:extLst>
              <a:ext uri="{FF2B5EF4-FFF2-40B4-BE49-F238E27FC236}">
                <a16:creationId xmlns:a16="http://schemas.microsoft.com/office/drawing/2014/main" id="{FBD7F8A8-41EE-0D4E-8809-B90D1392CF09}"/>
              </a:ext>
            </a:extLst>
          </p:cNvPr>
          <p:cNvPicPr>
            <a:picLocks noChangeAspect="1"/>
          </p:cNvPicPr>
          <p:nvPr/>
        </p:nvPicPr>
        <p:blipFill>
          <a:blip r:embed="rId3"/>
          <a:stretch>
            <a:fillRect/>
          </a:stretch>
        </p:blipFill>
        <p:spPr>
          <a:xfrm>
            <a:off x="1926317" y="1471926"/>
            <a:ext cx="8339366" cy="10501818"/>
          </a:xfrm>
          <a:prstGeom prst="rect">
            <a:avLst/>
          </a:prstGeom>
        </p:spPr>
      </p:pic>
      <p:sp>
        <p:nvSpPr>
          <p:cNvPr id="6" name="Slide Number Placeholder 5">
            <a:extLst>
              <a:ext uri="{FF2B5EF4-FFF2-40B4-BE49-F238E27FC236}">
                <a16:creationId xmlns:a16="http://schemas.microsoft.com/office/drawing/2014/main" id="{133658E5-0FC7-004A-9A57-CE37F35FC011}"/>
              </a:ext>
            </a:extLst>
          </p:cNvPr>
          <p:cNvSpPr>
            <a:spLocks noGrp="1"/>
          </p:cNvSpPr>
          <p:nvPr>
            <p:ph type="sldNum" sz="quarter" idx="10"/>
          </p:nvPr>
        </p:nvSpPr>
        <p:spPr/>
        <p:txBody>
          <a:bodyPr/>
          <a:lstStyle/>
          <a:p>
            <a:pPr>
              <a:defRPr/>
            </a:pPr>
            <a:fld id="{0121240C-47AF-2F4D-83B3-CC3EDF50F794}" type="slidenum">
              <a:rPr lang="en-US" smtClean="0"/>
              <a:pPr>
                <a:defRPr/>
              </a:pPr>
              <a:t>37</a:t>
            </a:fld>
            <a:endParaRPr lang="en-US" dirty="0"/>
          </a:p>
        </p:txBody>
      </p:sp>
    </p:spTree>
    <p:extLst>
      <p:ext uri="{BB962C8B-B14F-4D97-AF65-F5344CB8AC3E}">
        <p14:creationId xmlns:p14="http://schemas.microsoft.com/office/powerpoint/2010/main" val="278613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C0DB-7D39-6044-BE43-03C43DEB2D96}"/>
              </a:ext>
            </a:extLst>
          </p:cNvPr>
          <p:cNvSpPr>
            <a:spLocks noGrp="1"/>
          </p:cNvSpPr>
          <p:nvPr>
            <p:ph type="title"/>
          </p:nvPr>
        </p:nvSpPr>
        <p:spPr/>
        <p:txBody>
          <a:bodyPr/>
          <a:lstStyle/>
          <a:p>
            <a:r>
              <a:rPr lang="en-US" sz="3800" dirty="0"/>
              <a:t>Ambiguity problem in interpreting “significance”</a:t>
            </a:r>
          </a:p>
        </p:txBody>
      </p:sp>
      <p:pic>
        <p:nvPicPr>
          <p:cNvPr id="4" name="Picture 3">
            <a:extLst>
              <a:ext uri="{FF2B5EF4-FFF2-40B4-BE49-F238E27FC236}">
                <a16:creationId xmlns:a16="http://schemas.microsoft.com/office/drawing/2014/main" id="{7FF3C011-8D06-B543-A9B4-FC114452487E}"/>
              </a:ext>
            </a:extLst>
          </p:cNvPr>
          <p:cNvPicPr>
            <a:picLocks noChangeAspect="1"/>
          </p:cNvPicPr>
          <p:nvPr/>
        </p:nvPicPr>
        <p:blipFill>
          <a:blip r:embed="rId3"/>
          <a:stretch>
            <a:fillRect/>
          </a:stretch>
        </p:blipFill>
        <p:spPr>
          <a:xfrm>
            <a:off x="6297824" y="1629269"/>
            <a:ext cx="4985402" cy="3599461"/>
          </a:xfrm>
          <a:prstGeom prst="rect">
            <a:avLst/>
          </a:prstGeom>
        </p:spPr>
      </p:pic>
      <p:sp>
        <p:nvSpPr>
          <p:cNvPr id="5" name="Rectangle 4">
            <a:extLst>
              <a:ext uri="{FF2B5EF4-FFF2-40B4-BE49-F238E27FC236}">
                <a16:creationId xmlns:a16="http://schemas.microsoft.com/office/drawing/2014/main" id="{9E7E286C-F902-6D4B-9CC7-0F9A680E4F1D}"/>
              </a:ext>
            </a:extLst>
          </p:cNvPr>
          <p:cNvSpPr/>
          <p:nvPr/>
        </p:nvSpPr>
        <p:spPr>
          <a:xfrm>
            <a:off x="1077808" y="1739126"/>
            <a:ext cx="4816370" cy="954107"/>
          </a:xfrm>
          <a:prstGeom prst="rect">
            <a:avLst/>
          </a:prstGeom>
        </p:spPr>
        <p:txBody>
          <a:bodyPr wrap="square">
            <a:spAutoFit/>
          </a:bodyPr>
          <a:lstStyle/>
          <a:p>
            <a:r>
              <a:rPr lang="en-US" sz="2800" i="1" dirty="0"/>
              <a:t>“... </a:t>
            </a:r>
            <a:r>
              <a:rPr lang="en-US" sz="2800" i="1" dirty="0">
                <a:solidFill>
                  <a:srgbClr val="0010FB"/>
                </a:solidFill>
              </a:rPr>
              <a:t>system-A</a:t>
            </a:r>
            <a:r>
              <a:rPr lang="en-US" sz="2800" i="1" dirty="0"/>
              <a:t> significantly improves over </a:t>
            </a:r>
            <a:r>
              <a:rPr lang="en-US" sz="2800" i="1" dirty="0">
                <a:solidFill>
                  <a:srgbClr val="FF0000"/>
                </a:solidFill>
              </a:rPr>
              <a:t>system-B</a:t>
            </a:r>
            <a:r>
              <a:rPr lang="en-US" sz="2800" i="1" dirty="0"/>
              <a:t>.”</a:t>
            </a:r>
            <a:endParaRPr lang="en-US" sz="2800" dirty="0"/>
          </a:p>
        </p:txBody>
      </p:sp>
      <p:sp>
        <p:nvSpPr>
          <p:cNvPr id="7" name="TextBox 6">
            <a:extLst>
              <a:ext uri="{FF2B5EF4-FFF2-40B4-BE49-F238E27FC236}">
                <a16:creationId xmlns:a16="http://schemas.microsoft.com/office/drawing/2014/main" id="{02335852-4292-604C-8917-2E505916084E}"/>
              </a:ext>
            </a:extLst>
          </p:cNvPr>
          <p:cNvSpPr txBox="1"/>
          <p:nvPr/>
        </p:nvSpPr>
        <p:spPr>
          <a:xfrm>
            <a:off x="525710" y="2872106"/>
            <a:ext cx="5570289" cy="2769989"/>
          </a:xfrm>
          <a:prstGeom prst="rect">
            <a:avLst/>
          </a:prstGeom>
          <a:noFill/>
        </p:spPr>
        <p:txBody>
          <a:bodyPr wrap="square" rtlCol="0">
            <a:spAutoFit/>
          </a:bodyPr>
          <a:lstStyle/>
          <a:p>
            <a:pPr marL="285750" indent="-285750">
              <a:buFont typeface="Arial" panose="020B0604020202020204" pitchFamily="34" charset="0"/>
              <a:buChar char="•"/>
            </a:pPr>
            <a:r>
              <a:rPr lang="en-US" sz="2000" b="1" dirty="0"/>
              <a:t>Interpretation 1: </a:t>
            </a:r>
            <a:r>
              <a:rPr lang="en-US" sz="2000" dirty="0"/>
              <a:t>It is expected that authors have performed some type of “hypothesis testing.”</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Interpretation 2: </a:t>
            </a:r>
            <a:r>
              <a:rPr lang="en-US" sz="2000" dirty="0"/>
              <a:t>The reported the empirical performance improvement is large.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t>
            </a:r>
            <a:endParaRPr lang="en-US" dirty="0"/>
          </a:p>
          <a:p>
            <a:endParaRPr lang="en-US" dirty="0"/>
          </a:p>
        </p:txBody>
      </p:sp>
      <p:sp>
        <p:nvSpPr>
          <p:cNvPr id="8" name="Rounded Rectangle 7">
            <a:extLst>
              <a:ext uri="{FF2B5EF4-FFF2-40B4-BE49-F238E27FC236}">
                <a16:creationId xmlns:a16="http://schemas.microsoft.com/office/drawing/2014/main" id="{882D4E15-0A05-9B45-944D-C448549DDF4B}"/>
              </a:ext>
            </a:extLst>
          </p:cNvPr>
          <p:cNvSpPr/>
          <p:nvPr/>
        </p:nvSpPr>
        <p:spPr>
          <a:xfrm>
            <a:off x="1243005" y="5444028"/>
            <a:ext cx="9484320" cy="5448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Participants in our survey have different interpretations of “significant.” </a:t>
            </a:r>
          </a:p>
        </p:txBody>
      </p:sp>
      <p:sp>
        <p:nvSpPr>
          <p:cNvPr id="10" name="Slide Number Placeholder 9">
            <a:extLst>
              <a:ext uri="{FF2B5EF4-FFF2-40B4-BE49-F238E27FC236}">
                <a16:creationId xmlns:a16="http://schemas.microsoft.com/office/drawing/2014/main" id="{3119E9B5-6E53-644D-9DEC-965EBD296769}"/>
              </a:ext>
            </a:extLst>
          </p:cNvPr>
          <p:cNvSpPr>
            <a:spLocks noGrp="1"/>
          </p:cNvSpPr>
          <p:nvPr>
            <p:ph type="sldNum" sz="quarter" idx="10"/>
          </p:nvPr>
        </p:nvSpPr>
        <p:spPr/>
        <p:txBody>
          <a:bodyPr/>
          <a:lstStyle/>
          <a:p>
            <a:pPr>
              <a:defRPr/>
            </a:pPr>
            <a:fld id="{0121240C-47AF-2F4D-83B3-CC3EDF50F794}" type="slidenum">
              <a:rPr lang="en-US" smtClean="0"/>
              <a:pPr>
                <a:defRPr/>
              </a:pPr>
              <a:t>38</a:t>
            </a:fld>
            <a:endParaRPr lang="en-US" dirty="0"/>
          </a:p>
        </p:txBody>
      </p:sp>
    </p:spTree>
    <p:extLst>
      <p:ext uri="{BB962C8B-B14F-4D97-AF65-F5344CB8AC3E}">
        <p14:creationId xmlns:p14="http://schemas.microsoft.com/office/powerpoint/2010/main" val="284806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C0DB-7D39-6044-BE43-03C43DEB2D96}"/>
              </a:ext>
            </a:extLst>
          </p:cNvPr>
          <p:cNvSpPr>
            <a:spLocks noGrp="1"/>
          </p:cNvSpPr>
          <p:nvPr>
            <p:ph type="title"/>
          </p:nvPr>
        </p:nvSpPr>
        <p:spPr/>
        <p:txBody>
          <a:bodyPr/>
          <a:lstStyle/>
          <a:p>
            <a:r>
              <a:rPr lang="en-US" sz="3700" dirty="0"/>
              <a:t>Ambiguity of “significance”: our recommendation</a:t>
            </a:r>
          </a:p>
        </p:txBody>
      </p:sp>
      <p:sp>
        <p:nvSpPr>
          <p:cNvPr id="3" name="Content Placeholder 2">
            <a:extLst>
              <a:ext uri="{FF2B5EF4-FFF2-40B4-BE49-F238E27FC236}">
                <a16:creationId xmlns:a16="http://schemas.microsoft.com/office/drawing/2014/main" id="{E70E4FC2-1123-944B-89FF-51684F7BA3E7}"/>
              </a:ext>
            </a:extLst>
          </p:cNvPr>
          <p:cNvSpPr>
            <a:spLocks noGrp="1"/>
          </p:cNvSpPr>
          <p:nvPr>
            <p:ph idx="1"/>
          </p:nvPr>
        </p:nvSpPr>
        <p:spPr>
          <a:xfrm>
            <a:off x="838200" y="2914649"/>
            <a:ext cx="10515600" cy="3262313"/>
          </a:xfrm>
        </p:spPr>
        <p:txBody>
          <a:bodyPr/>
          <a:lstStyle/>
          <a:p>
            <a:pPr>
              <a:lnSpc>
                <a:spcPct val="100000"/>
              </a:lnSpc>
            </a:pPr>
            <a:r>
              <a:rPr lang="en-US" dirty="0"/>
              <a:t>When referring to performing some type of “hypothesis testing,” use prefixes like </a:t>
            </a:r>
            <a:r>
              <a:rPr lang="en-US" b="1" dirty="0"/>
              <a:t>“statistical.” </a:t>
            </a:r>
          </a:p>
          <a:p>
            <a:pPr marL="457189" lvl="1" indent="0">
              <a:lnSpc>
                <a:spcPct val="100000"/>
              </a:lnSpc>
              <a:buNone/>
            </a:pPr>
            <a:endParaRPr lang="en-US" dirty="0"/>
          </a:p>
          <a:p>
            <a:pPr>
              <a:lnSpc>
                <a:spcPct val="100000"/>
              </a:lnSpc>
            </a:pPr>
            <a:r>
              <a:rPr lang="en-US" dirty="0"/>
              <a:t>When referring to big </a:t>
            </a:r>
            <a:r>
              <a:rPr lang="en-US" b="1" dirty="0"/>
              <a:t>empirical</a:t>
            </a:r>
            <a:r>
              <a:rPr lang="en-US" dirty="0"/>
              <a:t> improvements, use alternative terms like </a:t>
            </a:r>
            <a:r>
              <a:rPr lang="en-US" b="1" dirty="0"/>
              <a:t>“notable”</a:t>
            </a:r>
            <a:r>
              <a:rPr lang="en-US" dirty="0"/>
              <a:t> or </a:t>
            </a:r>
            <a:r>
              <a:rPr lang="en-US" b="1" dirty="0"/>
              <a:t>“remarkable.”</a:t>
            </a:r>
            <a:r>
              <a:rPr lang="en-US" dirty="0"/>
              <a:t> </a:t>
            </a:r>
          </a:p>
          <a:p>
            <a:pPr lvl="2">
              <a:lnSpc>
                <a:spcPct val="100000"/>
              </a:lnSpc>
            </a:pPr>
            <a:endParaRPr lang="en-US" dirty="0"/>
          </a:p>
        </p:txBody>
      </p:sp>
      <p:sp>
        <p:nvSpPr>
          <p:cNvPr id="9" name="Slide Number Placeholder 8">
            <a:extLst>
              <a:ext uri="{FF2B5EF4-FFF2-40B4-BE49-F238E27FC236}">
                <a16:creationId xmlns:a16="http://schemas.microsoft.com/office/drawing/2014/main" id="{51904D0F-70C5-AA41-9FB0-91B636EDAFAA}"/>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dirty="0"/>
          </a:p>
        </p:txBody>
      </p:sp>
      <p:sp>
        <p:nvSpPr>
          <p:cNvPr id="10" name="Rectangle 9">
            <a:extLst>
              <a:ext uri="{FF2B5EF4-FFF2-40B4-BE49-F238E27FC236}">
                <a16:creationId xmlns:a16="http://schemas.microsoft.com/office/drawing/2014/main" id="{088A5DC8-2721-AA48-B05D-459D97C0C41E}"/>
              </a:ext>
            </a:extLst>
          </p:cNvPr>
          <p:cNvSpPr/>
          <p:nvPr/>
        </p:nvSpPr>
        <p:spPr>
          <a:xfrm>
            <a:off x="1206396" y="1821425"/>
            <a:ext cx="9388580" cy="523220"/>
          </a:xfrm>
          <a:prstGeom prst="rect">
            <a:avLst/>
          </a:prstGeom>
        </p:spPr>
        <p:txBody>
          <a:bodyPr wrap="square">
            <a:spAutoFit/>
          </a:bodyPr>
          <a:lstStyle/>
          <a:p>
            <a:pPr algn="ctr"/>
            <a:r>
              <a:rPr lang="en-US" sz="2800" i="1" dirty="0"/>
              <a:t>“... </a:t>
            </a:r>
            <a:r>
              <a:rPr lang="en-US" sz="2800" i="1" dirty="0">
                <a:solidFill>
                  <a:srgbClr val="0010FB"/>
                </a:solidFill>
              </a:rPr>
              <a:t>system-A</a:t>
            </a:r>
            <a:r>
              <a:rPr lang="en-US" sz="2800" i="1" dirty="0"/>
              <a:t> significantly improves over </a:t>
            </a:r>
            <a:r>
              <a:rPr lang="en-US" sz="2800" i="1" dirty="0">
                <a:solidFill>
                  <a:srgbClr val="FF0000"/>
                </a:solidFill>
              </a:rPr>
              <a:t>system-B</a:t>
            </a:r>
            <a:r>
              <a:rPr lang="en-US" sz="2800" i="1" dirty="0"/>
              <a:t>.”</a:t>
            </a:r>
            <a:endParaRPr lang="en-US" sz="2800" dirty="0"/>
          </a:p>
        </p:txBody>
      </p:sp>
    </p:spTree>
    <p:extLst>
      <p:ext uri="{BB962C8B-B14F-4D97-AF65-F5344CB8AC3E}">
        <p14:creationId xmlns:p14="http://schemas.microsoft.com/office/powerpoint/2010/main" val="21911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10F8-9FA4-1040-B5A2-21BC3DCE8BDC}"/>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E5B94991-6CC0-B345-AC1F-48AE724941D8}"/>
              </a:ext>
            </a:extLst>
          </p:cNvPr>
          <p:cNvSpPr>
            <a:spLocks noGrp="1"/>
          </p:cNvSpPr>
          <p:nvPr>
            <p:ph idx="1"/>
          </p:nvPr>
        </p:nvSpPr>
        <p:spPr>
          <a:xfrm>
            <a:off x="816429" y="1662336"/>
            <a:ext cx="10972800" cy="4351338"/>
          </a:xfrm>
        </p:spPr>
        <p:txBody>
          <a:bodyPr/>
          <a:lstStyle/>
          <a:p>
            <a:r>
              <a:rPr lang="en-US" dirty="0"/>
              <a:t>Quantify </a:t>
            </a:r>
            <a:r>
              <a:rPr lang="en-US" b="1" dirty="0"/>
              <a:t>usage trends </a:t>
            </a:r>
            <a:r>
              <a:rPr lang="en-US" dirty="0"/>
              <a:t>in NLP community: </a:t>
            </a:r>
          </a:p>
          <a:p>
            <a:pPr lvl="1"/>
            <a:r>
              <a:rPr lang="en-US" dirty="0"/>
              <a:t>Annotated ACL’18 papers  (~440 papers)</a:t>
            </a:r>
          </a:p>
          <a:p>
            <a:pPr lvl="1"/>
            <a:r>
              <a:rPr lang="en-US" dirty="0"/>
              <a:t>Surveyed ~50 random NLP practitioners </a:t>
            </a:r>
          </a:p>
          <a:p>
            <a:endParaRPr lang="en-US" dirty="0"/>
          </a:p>
          <a:p>
            <a:r>
              <a:rPr lang="en-US" dirty="0"/>
              <a:t>Findings: </a:t>
            </a:r>
          </a:p>
          <a:p>
            <a:pPr lvl="1"/>
            <a:r>
              <a:rPr lang="en-US" b="1" dirty="0"/>
              <a:t>Lack of awareness</a:t>
            </a:r>
            <a:r>
              <a:rPr lang="en-US" dirty="0"/>
              <a:t> about various algorithms. </a:t>
            </a:r>
          </a:p>
          <a:p>
            <a:pPr lvl="1"/>
            <a:r>
              <a:rPr lang="en-US" b="1" dirty="0"/>
              <a:t>Poor interpretation </a:t>
            </a:r>
            <a:r>
              <a:rPr lang="en-US" dirty="0"/>
              <a:t>of statistical tools – especially the popular ones. </a:t>
            </a:r>
            <a:endParaRPr lang="en-US" b="1" dirty="0"/>
          </a:p>
          <a:p>
            <a:pPr lvl="1"/>
            <a:r>
              <a:rPr lang="en-US" b="1" dirty="0"/>
              <a:t>Misleading reporting</a:t>
            </a:r>
            <a:r>
              <a:rPr lang="en-US" dirty="0"/>
              <a:t>, resulting in unintended conclusions. </a:t>
            </a:r>
          </a:p>
          <a:p>
            <a:pPr lvl="1"/>
            <a:endParaRPr lang="en-US" dirty="0"/>
          </a:p>
          <a:p>
            <a:r>
              <a:rPr lang="en-US" dirty="0"/>
              <a:t>A Python </a:t>
            </a:r>
            <a:r>
              <a:rPr lang="en-US" b="1" dirty="0"/>
              <a:t>package</a:t>
            </a:r>
            <a:r>
              <a:rPr lang="en-US" dirty="0"/>
              <a:t> for </a:t>
            </a:r>
            <a:r>
              <a:rPr lang="en-US" i="1" dirty="0"/>
              <a:t>Bayesian statistical hypothesis assessment </a:t>
            </a:r>
          </a:p>
          <a:p>
            <a:endParaRPr lang="en-US" dirty="0"/>
          </a:p>
          <a:p>
            <a:pPr marL="0" indent="0">
              <a:buNone/>
            </a:pPr>
            <a:endParaRPr lang="en-US" dirty="0"/>
          </a:p>
        </p:txBody>
      </p:sp>
      <p:sp>
        <p:nvSpPr>
          <p:cNvPr id="7" name="Slide Number Placeholder 6">
            <a:extLst>
              <a:ext uri="{FF2B5EF4-FFF2-40B4-BE49-F238E27FC236}">
                <a16:creationId xmlns:a16="http://schemas.microsoft.com/office/drawing/2014/main" id="{8D5F0E0E-5466-4243-B8A8-1D834EA0222F}"/>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sp>
        <p:nvSpPr>
          <p:cNvPr id="6" name="Rectangle 5">
            <a:extLst>
              <a:ext uri="{FF2B5EF4-FFF2-40B4-BE49-F238E27FC236}">
                <a16:creationId xmlns:a16="http://schemas.microsoft.com/office/drawing/2014/main" id="{21DB82E8-0D94-3343-8259-401EF201BA52}"/>
              </a:ext>
            </a:extLst>
          </p:cNvPr>
          <p:cNvSpPr/>
          <p:nvPr/>
        </p:nvSpPr>
        <p:spPr>
          <a:xfrm>
            <a:off x="2928347" y="6013674"/>
            <a:ext cx="6748963" cy="502766"/>
          </a:xfrm>
          <a:prstGeom prst="rect">
            <a:avLst/>
          </a:prstGeom>
        </p:spPr>
        <p:txBody>
          <a:bodyPr wrap="none">
            <a:spAutoFit/>
          </a:bodyPr>
          <a:lstStyle/>
          <a:p>
            <a:r>
              <a:rPr lang="en-US" sz="2667" dirty="0">
                <a:latin typeface="Consolas" panose="020B0609020204030204" pitchFamily="49" charset="0"/>
                <a:cs typeface="Consolas" panose="020B0609020204030204" pitchFamily="49" charset="0"/>
              </a:rPr>
              <a:t>https://github.com/</a:t>
            </a:r>
            <a:r>
              <a:rPr lang="en-US" sz="2667" b="1" dirty="0">
                <a:latin typeface="Consolas" panose="020B0609020204030204" pitchFamily="49" charset="0"/>
                <a:cs typeface="Consolas" panose="020B0609020204030204" pitchFamily="49" charset="0"/>
              </a:rPr>
              <a:t>allenai/</a:t>
            </a:r>
            <a:r>
              <a:rPr lang="en-US" sz="2667" b="1" dirty="0" err="1">
                <a:latin typeface="Consolas" panose="020B0609020204030204" pitchFamily="49" charset="0"/>
                <a:cs typeface="Consolas" panose="020B0609020204030204" pitchFamily="49" charset="0"/>
              </a:rPr>
              <a:t>HyBayes</a:t>
            </a:r>
            <a:endParaRPr lang="en-US" sz="2667"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8695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171D-BCA2-844B-A933-C88A824E18BE}"/>
              </a:ext>
            </a:extLst>
          </p:cNvPr>
          <p:cNvSpPr>
            <a:spLocks noGrp="1"/>
          </p:cNvSpPr>
          <p:nvPr>
            <p:ph type="title"/>
          </p:nvPr>
        </p:nvSpPr>
        <p:spPr/>
        <p:txBody>
          <a:bodyPr/>
          <a:lstStyle/>
          <a:p>
            <a:r>
              <a:rPr lang="en-US" dirty="0"/>
              <a:t>A Typical AI Experiment </a:t>
            </a:r>
          </a:p>
        </p:txBody>
      </p:sp>
      <p:sp>
        <p:nvSpPr>
          <p:cNvPr id="3" name="Content Placeholder 2">
            <a:extLst>
              <a:ext uri="{FF2B5EF4-FFF2-40B4-BE49-F238E27FC236}">
                <a16:creationId xmlns:a16="http://schemas.microsoft.com/office/drawing/2014/main" id="{CC574597-D407-9D48-AE8D-8F0B46A2F2CB}"/>
              </a:ext>
            </a:extLst>
          </p:cNvPr>
          <p:cNvSpPr>
            <a:spLocks noGrp="1"/>
          </p:cNvSpPr>
          <p:nvPr>
            <p:ph idx="1"/>
          </p:nvPr>
        </p:nvSpPr>
        <p:spPr>
          <a:xfrm>
            <a:off x="838199" y="1825625"/>
            <a:ext cx="6291805" cy="3012593"/>
          </a:xfrm>
        </p:spPr>
        <p:txBody>
          <a:bodyPr/>
          <a:lstStyle/>
          <a:p>
            <a:pPr marL="380990" indent="-380990"/>
            <a:r>
              <a:rPr lang="en-US" sz="2400" dirty="0"/>
              <a:t>The apparent difference in empirical performances be explained simply by </a:t>
            </a:r>
            <a:r>
              <a:rPr lang="en-US" sz="2400" b="1" dirty="0"/>
              <a:t>random chance</a:t>
            </a:r>
            <a:r>
              <a:rPr lang="en-US" sz="2400" dirty="0"/>
              <a:t>. </a:t>
            </a:r>
          </a:p>
          <a:p>
            <a:pPr marL="380990" indent="-380990"/>
            <a:endParaRPr lang="en-US" sz="2400" dirty="0">
              <a:solidFill>
                <a:srgbClr val="0010FB"/>
              </a:solidFill>
            </a:endParaRPr>
          </a:p>
          <a:p>
            <a:pPr marL="380990" indent="-380990"/>
            <a:endParaRPr lang="en-US" sz="2400" dirty="0">
              <a:solidFill>
                <a:srgbClr val="0010FB"/>
              </a:solidFill>
            </a:endParaRPr>
          </a:p>
          <a:p>
            <a:pPr marL="380990" indent="-380990"/>
            <a:endParaRPr lang="en-US" sz="2400" dirty="0">
              <a:solidFill>
                <a:srgbClr val="0010FB"/>
              </a:solidFill>
            </a:endParaRPr>
          </a:p>
          <a:p>
            <a:pPr marL="380990" indent="-380990"/>
            <a:r>
              <a:rPr lang="en-US" sz="2400" dirty="0"/>
              <a:t>We have sufficient evidence to conclude that </a:t>
            </a:r>
            <a:r>
              <a:rPr lang="en-US" sz="2400" b="1" i="1" dirty="0"/>
              <a:t>A</a:t>
            </a:r>
            <a:r>
              <a:rPr lang="en-US" sz="2400" dirty="0"/>
              <a:t> is in fact </a:t>
            </a:r>
            <a:r>
              <a:rPr lang="en-US" sz="2400" b="1" dirty="0"/>
              <a:t>inherently </a:t>
            </a:r>
            <a:r>
              <a:rPr lang="en-US" sz="2400" dirty="0"/>
              <a:t>stronger than </a:t>
            </a:r>
            <a:r>
              <a:rPr lang="en-US" sz="2400" b="1" i="1" dirty="0"/>
              <a:t>B</a:t>
            </a:r>
            <a:r>
              <a:rPr lang="en-US" sz="2400" i="1" dirty="0"/>
              <a:t>.</a:t>
            </a:r>
            <a:endParaRPr lang="en-US" sz="2400" dirty="0"/>
          </a:p>
          <a:p>
            <a:endParaRPr lang="en-US" sz="2400" dirty="0"/>
          </a:p>
        </p:txBody>
      </p:sp>
      <p:sp>
        <p:nvSpPr>
          <p:cNvPr id="4" name="Slide Number Placeholder 3">
            <a:extLst>
              <a:ext uri="{FF2B5EF4-FFF2-40B4-BE49-F238E27FC236}">
                <a16:creationId xmlns:a16="http://schemas.microsoft.com/office/drawing/2014/main" id="{C8EC0BDF-277A-0845-B526-6B926297AA05}"/>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mc:AlternateContent xmlns:mc="http://schemas.openxmlformats.org/markup-compatibility/2006">
        <mc:Choice xmlns:a14="http://schemas.microsoft.com/office/drawing/2010/main" Requires="a14">
          <p:graphicFrame>
            <p:nvGraphicFramePr>
              <p:cNvPr id="5" name="Content Placeholder 4">
                <a:extLst>
                  <a:ext uri="{FF2B5EF4-FFF2-40B4-BE49-F238E27FC236}">
                    <a16:creationId xmlns:a16="http://schemas.microsoft.com/office/drawing/2014/main" id="{AFAA1684-16FB-3740-B36A-5C2DD56B0B67}"/>
                  </a:ext>
                </a:extLst>
              </p:cNvPr>
              <p:cNvGraphicFramePr>
                <a:graphicFrameLocks/>
              </p:cNvGraphicFramePr>
              <p:nvPr>
                <p:extLst>
                  <p:ext uri="{D42A27DB-BD31-4B8C-83A1-F6EECF244321}">
                    <p14:modId xmlns:p14="http://schemas.microsoft.com/office/powerpoint/2010/main" val="2404614789"/>
                  </p:ext>
                </p:extLst>
              </p:nvPr>
            </p:nvGraphicFramePr>
            <p:xfrm>
              <a:off x="7719348" y="3939854"/>
              <a:ext cx="3634452" cy="1595120"/>
            </p:xfrm>
            <a:graphic>
              <a:graphicData uri="http://schemas.openxmlformats.org/drawingml/2006/table">
                <a:tbl>
                  <a:tblPr firstRow="1" bandRow="1">
                    <a:tableStyleId>{5940675A-B579-460E-94D1-54222C63F5DA}</a:tableStyleId>
                  </a:tblPr>
                  <a:tblGrid>
                    <a:gridCol w="1296365">
                      <a:extLst>
                        <a:ext uri="{9D8B030D-6E8A-4147-A177-3AD203B41FA5}">
                          <a16:colId xmlns:a16="http://schemas.microsoft.com/office/drawing/2014/main" val="1197374637"/>
                        </a:ext>
                      </a:extLst>
                    </a:gridCol>
                    <a:gridCol w="1261641">
                      <a:extLst>
                        <a:ext uri="{9D8B030D-6E8A-4147-A177-3AD203B41FA5}">
                          <a16:colId xmlns:a16="http://schemas.microsoft.com/office/drawing/2014/main" val="782520329"/>
                        </a:ext>
                      </a:extLst>
                    </a:gridCol>
                    <a:gridCol w="1076446">
                      <a:extLst>
                        <a:ext uri="{9D8B030D-6E8A-4147-A177-3AD203B41FA5}">
                          <a16:colId xmlns:a16="http://schemas.microsoft.com/office/drawing/2014/main" val="2661728044"/>
                        </a:ext>
                      </a:extLst>
                    </a:gridCol>
                  </a:tblGrid>
                  <a:tr h="528320">
                    <a:tc>
                      <a:txBody>
                        <a:bodyPr/>
                        <a:lstStyle/>
                        <a:p>
                          <a:pPr algn="ctr"/>
                          <a:r>
                            <a:rPr lang="en-US" sz="2200" dirty="0"/>
                            <a:t>System</a:t>
                          </a:r>
                        </a:p>
                      </a:txBody>
                      <a:tcPr marL="121920" marR="121920" marT="60960" marB="60960">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2200" i="1" smtClean="0">
                                        <a:solidFill>
                                          <a:srgbClr val="FF0000"/>
                                        </a:solidFill>
                                        <a:latin typeface="Cambria Math" panose="02040503050406030204" pitchFamily="18" charset="0"/>
                                      </a:rPr>
                                    </m:ctrlPr>
                                  </m:accPr>
                                  <m:e>
                                    <m:r>
                                      <a:rPr lang="en-US" sz="2200">
                                        <a:solidFill>
                                          <a:srgbClr val="FF0000"/>
                                        </a:solidFill>
                                        <a:latin typeface="Cambria Math" panose="02040503050406030204" pitchFamily="18" charset="0"/>
                                      </a:rPr>
                                      <m:t>𝜃</m:t>
                                    </m:r>
                                  </m:e>
                                </m:acc>
                              </m:oMath>
                            </m:oMathPara>
                          </a14:m>
                          <a:endParaRPr lang="en-US" sz="2200" dirty="0">
                            <a:solidFill>
                              <a:srgbClr val="FF0000"/>
                            </a:solidFill>
                          </a:endParaRPr>
                        </a:p>
                      </a:txBody>
                      <a:tcPr marL="121920" marR="121920" marT="60960" marB="60960">
                        <a:solidFill>
                          <a:schemeClr val="bg1">
                            <a:lumMod val="85000"/>
                          </a:schemeClr>
                        </a:solidFill>
                      </a:tcPr>
                    </a:tc>
                    <a:tc>
                      <a:txBody>
                        <a:bodyPr/>
                        <a:lstStyle/>
                        <a:p>
                          <a:pPr algn="ctr"/>
                          <a14:m>
                            <m:oMath xmlns:m="http://schemas.openxmlformats.org/officeDocument/2006/math">
                              <m:r>
                                <a:rPr lang="en-US" sz="2200" smtClean="0">
                                  <a:solidFill>
                                    <a:srgbClr val="0011FF"/>
                                  </a:solidFill>
                                  <a:latin typeface="Cambria Math" panose="02040503050406030204" pitchFamily="18" charset="0"/>
                                </a:rPr>
                                <m:t>𝜃</m:t>
                              </m:r>
                            </m:oMath>
                          </a14:m>
                          <a:r>
                            <a:rPr lang="en-US" sz="2200" dirty="0">
                              <a:solidFill>
                                <a:srgbClr val="0011FF"/>
                              </a:solidFill>
                            </a:rPr>
                            <a:t> </a:t>
                          </a:r>
                          <a:endParaRPr lang="en-US" sz="2200" dirty="0">
                            <a:solidFill>
                              <a:schemeClr val="bg1"/>
                            </a:solidFill>
                          </a:endParaRPr>
                        </a:p>
                      </a:txBody>
                      <a:tcPr marL="121920" marR="121920" marT="60960" marB="60960">
                        <a:solidFill>
                          <a:schemeClr val="bg1">
                            <a:lumMod val="85000"/>
                          </a:schemeClr>
                        </a:solidFill>
                      </a:tcPr>
                    </a:tc>
                    <a:extLst>
                      <a:ext uri="{0D108BD9-81ED-4DB2-BD59-A6C34878D82A}">
                        <a16:rowId xmlns:a16="http://schemas.microsoft.com/office/drawing/2014/main" val="778689571"/>
                      </a:ext>
                    </a:extLst>
                  </a:tr>
                  <a:tr h="528320">
                    <a:tc>
                      <a:txBody>
                        <a:bodyPr/>
                        <a:lstStyle/>
                        <a:p>
                          <a:pPr algn="ctr"/>
                          <a:r>
                            <a:rPr lang="en-US" sz="2700" b="1" i="1" dirty="0"/>
                            <a:t>A</a:t>
                          </a:r>
                        </a:p>
                      </a:txBody>
                      <a:tcPr marL="121920" marR="121920" marT="60960" marB="60960"/>
                    </a:tc>
                    <a:tc>
                      <a:txBody>
                        <a:bodyPr/>
                        <a:lstStyle/>
                        <a:p>
                          <a:pPr algn="ctr"/>
                          <a:r>
                            <a:rPr lang="en-US" sz="2700" dirty="0"/>
                            <a:t>72.4</a:t>
                          </a:r>
                        </a:p>
                      </a:txBody>
                      <a:tcPr marL="121920" marR="121920" marT="60960" marB="60960"/>
                    </a:tc>
                    <a:tc>
                      <a:txBody>
                        <a:bodyPr/>
                        <a:lstStyle/>
                        <a:p>
                          <a:pPr algn="ctr"/>
                          <a:r>
                            <a:rPr lang="en-US" sz="2700" dirty="0"/>
                            <a:t>?</a:t>
                          </a:r>
                        </a:p>
                      </a:txBody>
                      <a:tcPr marL="121920" marR="121920" marT="60960" marB="60960"/>
                    </a:tc>
                    <a:extLst>
                      <a:ext uri="{0D108BD9-81ED-4DB2-BD59-A6C34878D82A}">
                        <a16:rowId xmlns:a16="http://schemas.microsoft.com/office/drawing/2014/main" val="2986608473"/>
                      </a:ext>
                    </a:extLst>
                  </a:tr>
                  <a:tr h="528320">
                    <a:tc>
                      <a:txBody>
                        <a:bodyPr/>
                        <a:lstStyle/>
                        <a:p>
                          <a:pPr algn="ctr"/>
                          <a:r>
                            <a:rPr lang="en-US" sz="2700" b="1" i="1" dirty="0"/>
                            <a:t>B</a:t>
                          </a:r>
                        </a:p>
                      </a:txBody>
                      <a:tcPr marL="121920" marR="121920" marT="60960" marB="60960"/>
                    </a:tc>
                    <a:tc>
                      <a:txBody>
                        <a:bodyPr/>
                        <a:lstStyle/>
                        <a:p>
                          <a:pPr algn="ctr"/>
                          <a:r>
                            <a:rPr lang="en-US" sz="2700" dirty="0"/>
                            <a:t>68.9</a:t>
                          </a:r>
                        </a:p>
                      </a:txBody>
                      <a:tcPr marL="121920" marR="121920" marT="60960" marB="60960"/>
                    </a:tc>
                    <a:tc>
                      <a:txBody>
                        <a:bodyPr/>
                        <a:lstStyle/>
                        <a:p>
                          <a:pPr algn="ctr"/>
                          <a:r>
                            <a:rPr lang="en-US" sz="2700" dirty="0"/>
                            <a:t>?</a:t>
                          </a:r>
                        </a:p>
                      </a:txBody>
                      <a:tcPr marL="121920" marR="121920" marT="60960" marB="60960"/>
                    </a:tc>
                    <a:extLst>
                      <a:ext uri="{0D108BD9-81ED-4DB2-BD59-A6C34878D82A}">
                        <a16:rowId xmlns:a16="http://schemas.microsoft.com/office/drawing/2014/main" val="536831926"/>
                      </a:ext>
                    </a:extLst>
                  </a:tr>
                </a:tbl>
              </a:graphicData>
            </a:graphic>
          </p:graphicFrame>
        </mc:Choice>
        <mc:Fallback>
          <p:graphicFrame>
            <p:nvGraphicFramePr>
              <p:cNvPr id="5" name="Content Placeholder 4">
                <a:extLst>
                  <a:ext uri="{FF2B5EF4-FFF2-40B4-BE49-F238E27FC236}">
                    <a16:creationId xmlns:a16="http://schemas.microsoft.com/office/drawing/2014/main" id="{AFAA1684-16FB-3740-B36A-5C2DD56B0B67}"/>
                  </a:ext>
                </a:extLst>
              </p:cNvPr>
              <p:cNvGraphicFramePr>
                <a:graphicFrameLocks/>
              </p:cNvGraphicFramePr>
              <p:nvPr>
                <p:extLst>
                  <p:ext uri="{D42A27DB-BD31-4B8C-83A1-F6EECF244321}">
                    <p14:modId xmlns:p14="http://schemas.microsoft.com/office/powerpoint/2010/main" val="2404614789"/>
                  </p:ext>
                </p:extLst>
              </p:nvPr>
            </p:nvGraphicFramePr>
            <p:xfrm>
              <a:off x="7719348" y="3939854"/>
              <a:ext cx="3634452" cy="1595120"/>
            </p:xfrm>
            <a:graphic>
              <a:graphicData uri="http://schemas.openxmlformats.org/drawingml/2006/table">
                <a:tbl>
                  <a:tblPr firstRow="1" bandRow="1">
                    <a:tableStyleId>{5940675A-B579-460E-94D1-54222C63F5DA}</a:tableStyleId>
                  </a:tblPr>
                  <a:tblGrid>
                    <a:gridCol w="1296365">
                      <a:extLst>
                        <a:ext uri="{9D8B030D-6E8A-4147-A177-3AD203B41FA5}">
                          <a16:colId xmlns:a16="http://schemas.microsoft.com/office/drawing/2014/main" val="1197374637"/>
                        </a:ext>
                      </a:extLst>
                    </a:gridCol>
                    <a:gridCol w="1261641">
                      <a:extLst>
                        <a:ext uri="{9D8B030D-6E8A-4147-A177-3AD203B41FA5}">
                          <a16:colId xmlns:a16="http://schemas.microsoft.com/office/drawing/2014/main" val="782520329"/>
                        </a:ext>
                      </a:extLst>
                    </a:gridCol>
                    <a:gridCol w="1076446">
                      <a:extLst>
                        <a:ext uri="{9D8B030D-6E8A-4147-A177-3AD203B41FA5}">
                          <a16:colId xmlns:a16="http://schemas.microsoft.com/office/drawing/2014/main" val="2661728044"/>
                        </a:ext>
                      </a:extLst>
                    </a:gridCol>
                  </a:tblGrid>
                  <a:tr h="528320">
                    <a:tc>
                      <a:txBody>
                        <a:bodyPr/>
                        <a:lstStyle/>
                        <a:p>
                          <a:pPr algn="ctr"/>
                          <a:r>
                            <a:rPr lang="en-US" sz="2200" dirty="0"/>
                            <a:t>System</a:t>
                          </a:r>
                        </a:p>
                      </a:txBody>
                      <a:tcPr marL="121920" marR="121920" marT="60960" marB="60960">
                        <a:solidFill>
                          <a:schemeClr val="bg1">
                            <a:lumMod val="85000"/>
                          </a:schemeClr>
                        </a:solidFill>
                      </a:tcPr>
                    </a:tc>
                    <a:tc>
                      <a:txBody>
                        <a:bodyPr/>
                        <a:lstStyle/>
                        <a:p>
                          <a:endParaRPr lang="en-US"/>
                        </a:p>
                      </a:txBody>
                      <a:tcPr marL="121920" marR="121920" marT="60960" marB="60960">
                        <a:blipFill>
                          <a:blip r:embed="rId3"/>
                          <a:stretch>
                            <a:fillRect l="-102000" t="-4762" r="-86000" b="-223810"/>
                          </a:stretch>
                        </a:blipFill>
                      </a:tcPr>
                    </a:tc>
                    <a:tc>
                      <a:txBody>
                        <a:bodyPr/>
                        <a:lstStyle/>
                        <a:p>
                          <a:endParaRPr lang="en-US"/>
                        </a:p>
                      </a:txBody>
                      <a:tcPr marL="121920" marR="121920" marT="60960" marB="60960">
                        <a:blipFill>
                          <a:blip r:embed="rId3"/>
                          <a:stretch>
                            <a:fillRect l="-237647" t="-4762" r="-1176" b="-223810"/>
                          </a:stretch>
                        </a:blipFill>
                      </a:tcPr>
                    </a:tc>
                    <a:extLst>
                      <a:ext uri="{0D108BD9-81ED-4DB2-BD59-A6C34878D82A}">
                        <a16:rowId xmlns:a16="http://schemas.microsoft.com/office/drawing/2014/main" val="778689571"/>
                      </a:ext>
                    </a:extLst>
                  </a:tr>
                  <a:tr h="533400">
                    <a:tc>
                      <a:txBody>
                        <a:bodyPr/>
                        <a:lstStyle/>
                        <a:p>
                          <a:pPr algn="ctr"/>
                          <a:r>
                            <a:rPr lang="en-US" sz="2700" b="1" i="1" dirty="0"/>
                            <a:t>A</a:t>
                          </a:r>
                        </a:p>
                      </a:txBody>
                      <a:tcPr marL="121920" marR="121920" marT="60960" marB="60960"/>
                    </a:tc>
                    <a:tc>
                      <a:txBody>
                        <a:bodyPr/>
                        <a:lstStyle/>
                        <a:p>
                          <a:pPr algn="ctr"/>
                          <a:r>
                            <a:rPr lang="en-US" sz="2700" dirty="0"/>
                            <a:t>72.4</a:t>
                          </a:r>
                        </a:p>
                      </a:txBody>
                      <a:tcPr marL="121920" marR="121920" marT="60960" marB="60960"/>
                    </a:tc>
                    <a:tc>
                      <a:txBody>
                        <a:bodyPr/>
                        <a:lstStyle/>
                        <a:p>
                          <a:pPr algn="ctr"/>
                          <a:r>
                            <a:rPr lang="en-US" sz="2700" dirty="0"/>
                            <a:t>?</a:t>
                          </a:r>
                        </a:p>
                      </a:txBody>
                      <a:tcPr marL="121920" marR="121920" marT="60960" marB="60960"/>
                    </a:tc>
                    <a:extLst>
                      <a:ext uri="{0D108BD9-81ED-4DB2-BD59-A6C34878D82A}">
                        <a16:rowId xmlns:a16="http://schemas.microsoft.com/office/drawing/2014/main" val="2986608473"/>
                      </a:ext>
                    </a:extLst>
                  </a:tr>
                  <a:tr h="533400">
                    <a:tc>
                      <a:txBody>
                        <a:bodyPr/>
                        <a:lstStyle/>
                        <a:p>
                          <a:pPr algn="ctr"/>
                          <a:r>
                            <a:rPr lang="en-US" sz="2700" b="1" i="1" dirty="0"/>
                            <a:t>B</a:t>
                          </a:r>
                        </a:p>
                      </a:txBody>
                      <a:tcPr marL="121920" marR="121920" marT="60960" marB="60960"/>
                    </a:tc>
                    <a:tc>
                      <a:txBody>
                        <a:bodyPr/>
                        <a:lstStyle/>
                        <a:p>
                          <a:pPr algn="ctr"/>
                          <a:r>
                            <a:rPr lang="en-US" sz="2700" dirty="0"/>
                            <a:t>68.9</a:t>
                          </a:r>
                        </a:p>
                      </a:txBody>
                      <a:tcPr marL="121920" marR="121920" marT="60960" marB="60960"/>
                    </a:tc>
                    <a:tc>
                      <a:txBody>
                        <a:bodyPr/>
                        <a:lstStyle/>
                        <a:p>
                          <a:pPr algn="ctr"/>
                          <a:r>
                            <a:rPr lang="en-US" sz="2700" dirty="0"/>
                            <a:t>?</a:t>
                          </a:r>
                        </a:p>
                      </a:txBody>
                      <a:tcPr marL="121920" marR="121920" marT="60960" marB="60960"/>
                    </a:tc>
                    <a:extLst>
                      <a:ext uri="{0D108BD9-81ED-4DB2-BD59-A6C34878D82A}">
                        <a16:rowId xmlns:a16="http://schemas.microsoft.com/office/drawing/2014/main" val="536831926"/>
                      </a:ext>
                    </a:extLst>
                  </a:tr>
                </a:tbl>
              </a:graphicData>
            </a:graphic>
          </p:graphicFrame>
        </mc:Fallback>
      </mc:AlternateContent>
      <p:sp>
        <p:nvSpPr>
          <p:cNvPr id="15" name="Rectangle 14">
            <a:extLst>
              <a:ext uri="{FF2B5EF4-FFF2-40B4-BE49-F238E27FC236}">
                <a16:creationId xmlns:a16="http://schemas.microsoft.com/office/drawing/2014/main" id="{9214B519-2EC4-0F43-9C9B-F14FD3B07387}"/>
              </a:ext>
            </a:extLst>
          </p:cNvPr>
          <p:cNvSpPr/>
          <p:nvPr/>
        </p:nvSpPr>
        <p:spPr>
          <a:xfrm>
            <a:off x="9404398" y="5660726"/>
            <a:ext cx="1048364" cy="369332"/>
          </a:xfrm>
          <a:prstGeom prst="rect">
            <a:avLst/>
          </a:prstGeom>
        </p:spPr>
        <p:txBody>
          <a:bodyPr wrap="none">
            <a:spAutoFit/>
          </a:bodyPr>
          <a:lstStyle/>
          <a:p>
            <a:r>
              <a:rPr lang="en-US" dirty="0"/>
              <a:t>|D|= 2376</a:t>
            </a:r>
          </a:p>
        </p:txBody>
      </p:sp>
      <p:sp>
        <p:nvSpPr>
          <p:cNvPr id="16" name="Rectangle 15">
            <a:extLst>
              <a:ext uri="{FF2B5EF4-FFF2-40B4-BE49-F238E27FC236}">
                <a16:creationId xmlns:a16="http://schemas.microsoft.com/office/drawing/2014/main" id="{368F7DFB-AA04-FE41-A878-9746957CAFF2}"/>
              </a:ext>
            </a:extLst>
          </p:cNvPr>
          <p:cNvSpPr/>
          <p:nvPr/>
        </p:nvSpPr>
        <p:spPr>
          <a:xfrm>
            <a:off x="7963362" y="5696665"/>
            <a:ext cx="1441036" cy="297454"/>
          </a:xfrm>
          <a:prstGeom prst="rect">
            <a:avLst/>
          </a:prstGeom>
        </p:spPr>
        <p:txBody>
          <a:bodyPr wrap="none">
            <a:spAutoFit/>
          </a:bodyPr>
          <a:lstStyle/>
          <a:p>
            <a:pPr algn="ctr"/>
            <a:r>
              <a:rPr lang="en-US" sz="1333" dirty="0">
                <a:solidFill>
                  <a:srgbClr val="0010FB"/>
                </a:solidFill>
              </a:rPr>
              <a:t>(Clark et al., 2018)</a:t>
            </a:r>
          </a:p>
        </p:txBody>
      </p:sp>
      <p:sp>
        <p:nvSpPr>
          <p:cNvPr id="18" name="Rectangular Callout 17">
            <a:extLst>
              <a:ext uri="{FF2B5EF4-FFF2-40B4-BE49-F238E27FC236}">
                <a16:creationId xmlns:a16="http://schemas.microsoft.com/office/drawing/2014/main" id="{1032D92F-0BF1-8B45-9BA3-AD81F6BDBE05}"/>
              </a:ext>
            </a:extLst>
          </p:cNvPr>
          <p:cNvSpPr/>
          <p:nvPr/>
        </p:nvSpPr>
        <p:spPr>
          <a:xfrm>
            <a:off x="8383329" y="2832089"/>
            <a:ext cx="1666755" cy="775504"/>
          </a:xfrm>
          <a:prstGeom prst="wedgeRectCallout">
            <a:avLst>
              <a:gd name="adj1" fmla="val 23611"/>
              <a:gd name="adj2" fmla="val 72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Empirical performance</a:t>
            </a:r>
          </a:p>
        </p:txBody>
      </p:sp>
      <p:sp>
        <p:nvSpPr>
          <p:cNvPr id="19" name="Rectangular Callout 18">
            <a:extLst>
              <a:ext uri="{FF2B5EF4-FFF2-40B4-BE49-F238E27FC236}">
                <a16:creationId xmlns:a16="http://schemas.microsoft.com/office/drawing/2014/main" id="{B9DCC94F-0802-B745-A9AE-EBA93B4FDD16}"/>
              </a:ext>
            </a:extLst>
          </p:cNvPr>
          <p:cNvSpPr/>
          <p:nvPr/>
        </p:nvSpPr>
        <p:spPr>
          <a:xfrm>
            <a:off x="10267407" y="2832089"/>
            <a:ext cx="1666755" cy="775504"/>
          </a:xfrm>
          <a:prstGeom prst="wedgeRectCallout">
            <a:avLst>
              <a:gd name="adj1" fmla="val -21528"/>
              <a:gd name="adj2" fmla="val 69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Inherent performance</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8FCAFF74-F26B-1A41-B127-CD765396B3A1}"/>
                  </a:ext>
                </a:extLst>
              </p:cNvPr>
              <p:cNvSpPr/>
              <p:nvPr/>
            </p:nvSpPr>
            <p:spPr>
              <a:xfrm>
                <a:off x="3534516" y="2958231"/>
                <a:ext cx="198490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800" b="1" i="1" smtClean="0">
                          <a:solidFill>
                            <a:srgbClr val="0011FF"/>
                          </a:solidFill>
                          <a:latin typeface="Cambria Math" panose="02040503050406030204" pitchFamily="18" charset="0"/>
                        </a:rPr>
                        <m:t>𝑯</m:t>
                      </m:r>
                      <m:r>
                        <a:rPr lang="en-US" sz="2800" b="1" i="1" smtClean="0">
                          <a:solidFill>
                            <a:srgbClr val="0011FF"/>
                          </a:solidFill>
                          <a:latin typeface="Cambria Math" panose="02040503050406030204" pitchFamily="18" charset="0"/>
                        </a:rPr>
                        <m:t>:</m:t>
                      </m:r>
                      <m:r>
                        <a:rPr lang="en-US" sz="2800" b="0" i="1" smtClean="0">
                          <a:solidFill>
                            <a:srgbClr val="0011FF"/>
                          </a:solidFill>
                          <a:latin typeface="Cambria Math" panose="02040503050406030204" pitchFamily="18" charset="0"/>
                        </a:rPr>
                        <m:t> </m:t>
                      </m:r>
                      <m:sSub>
                        <m:sSubPr>
                          <m:ctrlPr>
                            <a:rPr lang="en-US" sz="2800" i="1" smtClean="0">
                              <a:solidFill>
                                <a:srgbClr val="0011FF"/>
                              </a:solidFill>
                              <a:latin typeface="Cambria Math" panose="02040503050406030204" pitchFamily="18" charset="0"/>
                            </a:rPr>
                          </m:ctrlPr>
                        </m:sSubPr>
                        <m:e>
                          <m:r>
                            <a:rPr lang="en-US" sz="2800">
                              <a:solidFill>
                                <a:srgbClr val="0011FF"/>
                              </a:solidFill>
                              <a:latin typeface="Cambria Math" panose="02040503050406030204" pitchFamily="18" charset="0"/>
                            </a:rPr>
                            <m:t>𝜃</m:t>
                          </m:r>
                        </m:e>
                        <m:sub>
                          <m:r>
                            <a:rPr lang="en-US" sz="2800">
                              <a:solidFill>
                                <a:srgbClr val="0011FF"/>
                              </a:solidFill>
                              <a:latin typeface="Cambria Math" panose="02040503050406030204" pitchFamily="18" charset="0"/>
                            </a:rPr>
                            <m:t>𝐴</m:t>
                          </m:r>
                        </m:sub>
                      </m:sSub>
                      <m:r>
                        <a:rPr lang="en-US" sz="2800">
                          <a:solidFill>
                            <a:srgbClr val="0011FF"/>
                          </a:solidFill>
                          <a:latin typeface="Cambria Math" panose="02040503050406030204" pitchFamily="18" charset="0"/>
                        </a:rPr>
                        <m:t>=</m:t>
                      </m:r>
                      <m:sSub>
                        <m:sSubPr>
                          <m:ctrlPr>
                            <a:rPr lang="en-US" sz="2800" i="1">
                              <a:solidFill>
                                <a:srgbClr val="0011FF"/>
                              </a:solidFill>
                              <a:latin typeface="Cambria Math" panose="02040503050406030204" pitchFamily="18" charset="0"/>
                            </a:rPr>
                          </m:ctrlPr>
                        </m:sSubPr>
                        <m:e>
                          <m:r>
                            <a:rPr lang="en-US" sz="2800">
                              <a:solidFill>
                                <a:srgbClr val="0011FF"/>
                              </a:solidFill>
                              <a:latin typeface="Cambria Math" panose="02040503050406030204" pitchFamily="18" charset="0"/>
                            </a:rPr>
                            <m:t>𝜃</m:t>
                          </m:r>
                        </m:e>
                        <m:sub>
                          <m:r>
                            <a:rPr lang="en-US" sz="2800" b="0" i="1" smtClean="0">
                              <a:solidFill>
                                <a:srgbClr val="0011FF"/>
                              </a:solidFill>
                              <a:latin typeface="Cambria Math" panose="02040503050406030204" pitchFamily="18" charset="0"/>
                            </a:rPr>
                            <m:t>𝐵</m:t>
                          </m:r>
                        </m:sub>
                      </m:sSub>
                    </m:oMath>
                  </m:oMathPara>
                </a14:m>
                <a:endParaRPr lang="en-US" sz="2800" dirty="0"/>
              </a:p>
            </p:txBody>
          </p:sp>
        </mc:Choice>
        <mc:Fallback>
          <p:sp>
            <p:nvSpPr>
              <p:cNvPr id="21" name="Rectangle 20">
                <a:extLst>
                  <a:ext uri="{FF2B5EF4-FFF2-40B4-BE49-F238E27FC236}">
                    <a16:creationId xmlns:a16="http://schemas.microsoft.com/office/drawing/2014/main" id="{8FCAFF74-F26B-1A41-B127-CD765396B3A1}"/>
                  </a:ext>
                </a:extLst>
              </p:cNvPr>
              <p:cNvSpPr>
                <a:spLocks noRot="1" noChangeAspect="1" noMove="1" noResize="1" noEditPoints="1" noAdjustHandles="1" noChangeArrowheads="1" noChangeShapeType="1" noTextEdit="1"/>
              </p:cNvSpPr>
              <p:nvPr/>
            </p:nvSpPr>
            <p:spPr>
              <a:xfrm>
                <a:off x="3534516" y="2958231"/>
                <a:ext cx="1984902" cy="523220"/>
              </a:xfrm>
              <a:prstGeom prst="rect">
                <a:avLst/>
              </a:prstGeom>
              <a:blipFill>
                <a:blip r:embed="rId4"/>
                <a:stretch>
                  <a:fillRect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8087951C-04E1-104C-A6F3-C520517475ED}"/>
                  </a:ext>
                </a:extLst>
              </p:cNvPr>
              <p:cNvSpPr/>
              <p:nvPr/>
            </p:nvSpPr>
            <p:spPr>
              <a:xfrm>
                <a:off x="3526821" y="5150811"/>
                <a:ext cx="2714589"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800" b="1" i="1" smtClean="0">
                          <a:solidFill>
                            <a:srgbClr val="0011FF"/>
                          </a:solidFill>
                          <a:latin typeface="Cambria Math" panose="02040503050406030204" pitchFamily="18" charset="0"/>
                        </a:rPr>
                        <m:t>𝑯</m:t>
                      </m:r>
                      <m:r>
                        <a:rPr lang="en-US" sz="2800" b="1" i="1" smtClean="0">
                          <a:solidFill>
                            <a:srgbClr val="0011FF"/>
                          </a:solidFill>
                          <a:latin typeface="Cambria Math" panose="02040503050406030204" pitchFamily="18" charset="0"/>
                        </a:rPr>
                        <m:t>:</m:t>
                      </m:r>
                      <m:r>
                        <a:rPr lang="en-US" sz="2800" b="0" i="1" smtClean="0">
                          <a:solidFill>
                            <a:srgbClr val="0011FF"/>
                          </a:solidFill>
                          <a:latin typeface="Cambria Math" panose="02040503050406030204" pitchFamily="18" charset="0"/>
                        </a:rPr>
                        <m:t> </m:t>
                      </m:r>
                      <m:sSub>
                        <m:sSubPr>
                          <m:ctrlPr>
                            <a:rPr lang="en-US" sz="2800" i="1" smtClean="0">
                              <a:solidFill>
                                <a:srgbClr val="0011FF"/>
                              </a:solidFill>
                              <a:latin typeface="Cambria Math" panose="02040503050406030204" pitchFamily="18" charset="0"/>
                            </a:rPr>
                          </m:ctrlPr>
                        </m:sSubPr>
                        <m:e>
                          <m:r>
                            <a:rPr lang="en-US" sz="2800">
                              <a:solidFill>
                                <a:srgbClr val="0011FF"/>
                              </a:solidFill>
                              <a:latin typeface="Cambria Math" panose="02040503050406030204" pitchFamily="18" charset="0"/>
                            </a:rPr>
                            <m:t>𝜃</m:t>
                          </m:r>
                        </m:e>
                        <m:sub>
                          <m:r>
                            <a:rPr lang="en-US" sz="2800">
                              <a:solidFill>
                                <a:srgbClr val="0011FF"/>
                              </a:solidFill>
                              <a:latin typeface="Cambria Math" panose="02040503050406030204" pitchFamily="18" charset="0"/>
                            </a:rPr>
                            <m:t>𝐴</m:t>
                          </m:r>
                        </m:sub>
                      </m:sSub>
                      <m:r>
                        <a:rPr lang="en-US" sz="2800" b="0" i="1" smtClean="0">
                          <a:solidFill>
                            <a:srgbClr val="0011FF"/>
                          </a:solidFill>
                          <a:latin typeface="Cambria Math" panose="02040503050406030204" pitchFamily="18" charset="0"/>
                        </a:rPr>
                        <m:t>&gt;</m:t>
                      </m:r>
                      <m:sSub>
                        <m:sSubPr>
                          <m:ctrlPr>
                            <a:rPr lang="en-US" sz="2800" i="1">
                              <a:solidFill>
                                <a:srgbClr val="0011FF"/>
                              </a:solidFill>
                              <a:latin typeface="Cambria Math" panose="02040503050406030204" pitchFamily="18" charset="0"/>
                            </a:rPr>
                          </m:ctrlPr>
                        </m:sSubPr>
                        <m:e>
                          <m:r>
                            <a:rPr lang="en-US" sz="2800">
                              <a:solidFill>
                                <a:srgbClr val="0011FF"/>
                              </a:solidFill>
                              <a:latin typeface="Cambria Math" panose="02040503050406030204" pitchFamily="18" charset="0"/>
                            </a:rPr>
                            <m:t>𝜃</m:t>
                          </m:r>
                        </m:e>
                        <m:sub>
                          <m:r>
                            <a:rPr lang="en-US" sz="2800" b="0" i="1" smtClean="0">
                              <a:solidFill>
                                <a:srgbClr val="0011FF"/>
                              </a:solidFill>
                              <a:latin typeface="Cambria Math" panose="02040503050406030204" pitchFamily="18" charset="0"/>
                            </a:rPr>
                            <m:t>𝐵</m:t>
                          </m:r>
                        </m:sub>
                      </m:sSub>
                      <m:r>
                        <a:rPr lang="en-US" sz="2800" b="0" i="1" smtClean="0">
                          <a:solidFill>
                            <a:srgbClr val="0011FF"/>
                          </a:solidFill>
                          <a:latin typeface="Cambria Math" panose="02040503050406030204" pitchFamily="18" charset="0"/>
                        </a:rPr>
                        <m:t>+</m:t>
                      </m:r>
                      <m:r>
                        <a:rPr lang="en-US" sz="2800" b="0" i="1" smtClean="0">
                          <a:solidFill>
                            <a:srgbClr val="0011FF"/>
                          </a:solidFill>
                          <a:latin typeface="Cambria Math" panose="02040503050406030204" pitchFamily="18" charset="0"/>
                        </a:rPr>
                        <m:t>𝛼</m:t>
                      </m:r>
                    </m:oMath>
                  </m:oMathPara>
                </a14:m>
                <a:endParaRPr lang="en-US" sz="2800" dirty="0"/>
              </a:p>
            </p:txBody>
          </p:sp>
        </mc:Choice>
        <mc:Fallback>
          <p:sp>
            <p:nvSpPr>
              <p:cNvPr id="22" name="Rectangle 21">
                <a:extLst>
                  <a:ext uri="{FF2B5EF4-FFF2-40B4-BE49-F238E27FC236}">
                    <a16:creationId xmlns:a16="http://schemas.microsoft.com/office/drawing/2014/main" id="{8087951C-04E1-104C-A6F3-C520517475ED}"/>
                  </a:ext>
                </a:extLst>
              </p:cNvPr>
              <p:cNvSpPr>
                <a:spLocks noRot="1" noChangeAspect="1" noMove="1" noResize="1" noEditPoints="1" noAdjustHandles="1" noChangeArrowheads="1" noChangeShapeType="1" noTextEdit="1"/>
              </p:cNvSpPr>
              <p:nvPr/>
            </p:nvSpPr>
            <p:spPr>
              <a:xfrm>
                <a:off x="3526821" y="5150811"/>
                <a:ext cx="2714589" cy="523220"/>
              </a:xfrm>
              <a:prstGeom prst="rect">
                <a:avLst/>
              </a:prstGeom>
              <a:blipFill>
                <a:blip r:embed="rId5"/>
                <a:stretch>
                  <a:fillRect b="-19048"/>
                </a:stretch>
              </a:blipFill>
            </p:spPr>
            <p:txBody>
              <a:bodyPr/>
              <a:lstStyle/>
              <a:p>
                <a:r>
                  <a:rPr lang="en-US">
                    <a:noFill/>
                  </a:rPr>
                  <a:t> </a:t>
                </a:r>
              </a:p>
            </p:txBody>
          </p:sp>
        </mc:Fallback>
      </mc:AlternateContent>
      <p:sp>
        <p:nvSpPr>
          <p:cNvPr id="25" name="Freeform 24">
            <a:extLst>
              <a:ext uri="{FF2B5EF4-FFF2-40B4-BE49-F238E27FC236}">
                <a16:creationId xmlns:a16="http://schemas.microsoft.com/office/drawing/2014/main" id="{DFEF9269-E6D5-BF40-A54A-919E0D32357A}"/>
              </a:ext>
            </a:extLst>
          </p:cNvPr>
          <p:cNvSpPr/>
          <p:nvPr/>
        </p:nvSpPr>
        <p:spPr>
          <a:xfrm rot="21437517">
            <a:off x="5529031" y="2451569"/>
            <a:ext cx="5296709" cy="532129"/>
          </a:xfrm>
          <a:custGeom>
            <a:avLst/>
            <a:gdLst>
              <a:gd name="connsiteX0" fmla="*/ 0 w 6057417"/>
              <a:gd name="connsiteY0" fmla="*/ 606508 h 606508"/>
              <a:gd name="connsiteX1" fmla="*/ 2639028 w 6057417"/>
              <a:gd name="connsiteY1" fmla="*/ 108797 h 606508"/>
              <a:gd name="connsiteX2" fmla="*/ 3946967 w 6057417"/>
              <a:gd name="connsiteY2" fmla="*/ 16200 h 606508"/>
              <a:gd name="connsiteX3" fmla="*/ 4930815 w 6057417"/>
              <a:gd name="connsiteY3" fmla="*/ 16200 h 606508"/>
              <a:gd name="connsiteX4" fmla="*/ 5775767 w 6057417"/>
              <a:gd name="connsiteY4" fmla="*/ 178245 h 606508"/>
              <a:gd name="connsiteX5" fmla="*/ 6018835 w 6057417"/>
              <a:gd name="connsiteY5" fmla="*/ 363440 h 606508"/>
              <a:gd name="connsiteX6" fmla="*/ 6053559 w 6057417"/>
              <a:gd name="connsiteY6" fmla="*/ 467612 h 60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7417" h="606508">
                <a:moveTo>
                  <a:pt x="0" y="606508"/>
                </a:moveTo>
                <a:cubicBezTo>
                  <a:pt x="990600" y="406845"/>
                  <a:pt x="1981200" y="207182"/>
                  <a:pt x="2639028" y="108797"/>
                </a:cubicBezTo>
                <a:cubicBezTo>
                  <a:pt x="3296856" y="10412"/>
                  <a:pt x="3565003" y="31633"/>
                  <a:pt x="3946967" y="16200"/>
                </a:cubicBezTo>
                <a:cubicBezTo>
                  <a:pt x="4328931" y="767"/>
                  <a:pt x="4626015" y="-10807"/>
                  <a:pt x="4930815" y="16200"/>
                </a:cubicBezTo>
                <a:cubicBezTo>
                  <a:pt x="5235615" y="43207"/>
                  <a:pt x="5594430" y="120372"/>
                  <a:pt x="5775767" y="178245"/>
                </a:cubicBezTo>
                <a:cubicBezTo>
                  <a:pt x="5957104" y="236118"/>
                  <a:pt x="5972536" y="315212"/>
                  <a:pt x="6018835" y="363440"/>
                </a:cubicBezTo>
                <a:cubicBezTo>
                  <a:pt x="6065134" y="411668"/>
                  <a:pt x="6059346" y="439640"/>
                  <a:pt x="6053559" y="467612"/>
                </a:cubicBezTo>
              </a:path>
            </a:pathLst>
          </a:custGeom>
          <a:noFill/>
          <a:ln w="22225">
            <a:solidFill>
              <a:srgbClr val="0011FF"/>
            </a:solidFill>
            <a:prstDash val="sysDot"/>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90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p:bldP spid="22" grpId="0"/>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8F31F63B-15DD-AC4B-B4F4-6E46A40AE44E}"/>
              </a:ext>
            </a:extLst>
          </p:cNvPr>
          <p:cNvSpPr/>
          <p:nvPr/>
        </p:nvSpPr>
        <p:spPr>
          <a:xfrm>
            <a:off x="8009436" y="3015774"/>
            <a:ext cx="1948772" cy="2607805"/>
          </a:xfrm>
          <a:prstGeom prst="roundRect">
            <a:avLst>
              <a:gd name="adj" fmla="val 9727"/>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D0B214-6B28-AD4B-A56D-7F28519D5F27}"/>
              </a:ext>
            </a:extLst>
          </p:cNvPr>
          <p:cNvSpPr>
            <a:spLocks noGrp="1"/>
          </p:cNvSpPr>
          <p:nvPr>
            <p:ph type="title"/>
          </p:nvPr>
        </p:nvSpPr>
        <p:spPr/>
        <p:txBody>
          <a:bodyPr/>
          <a:lstStyle/>
          <a:p>
            <a:r>
              <a:rPr lang="en-US" dirty="0"/>
              <a:t>Statistical tools: big picture</a:t>
            </a:r>
          </a:p>
        </p:txBody>
      </p:sp>
      <mc:AlternateContent xmlns:mc="http://schemas.openxmlformats.org/markup-compatibility/2006">
        <mc:Choice xmlns:a14="http://schemas.microsoft.com/office/drawing/2010/main" Requires="a14">
          <p:sp>
            <p:nvSpPr>
              <p:cNvPr id="14" name="Content Placeholder 13">
                <a:extLst>
                  <a:ext uri="{FF2B5EF4-FFF2-40B4-BE49-F238E27FC236}">
                    <a16:creationId xmlns:a16="http://schemas.microsoft.com/office/drawing/2014/main" id="{5D05B18C-EACF-CE4C-8B93-8A559995609B}"/>
                  </a:ext>
                </a:extLst>
              </p:cNvPr>
              <p:cNvSpPr>
                <a:spLocks noGrp="1"/>
              </p:cNvSpPr>
              <p:nvPr>
                <p:ph idx="1"/>
              </p:nvPr>
            </p:nvSpPr>
            <p:spPr>
              <a:xfrm>
                <a:off x="685800" y="1825625"/>
                <a:ext cx="7340600" cy="4351338"/>
              </a:xfrm>
            </p:spPr>
            <p:txBody>
              <a:bodyPr/>
              <a:lstStyle/>
              <a:p>
                <a:r>
                  <a:rPr lang="en-US" dirty="0"/>
                  <a:t>Suppose I want to assess a hypothesis </a:t>
                </a:r>
                <a14:m>
                  <m:oMath xmlns:m="http://schemas.openxmlformats.org/officeDocument/2006/math">
                    <m:r>
                      <a:rPr lang="en-US" b="1" i="1">
                        <a:latin typeface="Cambria Math" panose="02040503050406030204" pitchFamily="18" charset="0"/>
                      </a:rPr>
                      <m:t>𝑯</m:t>
                    </m:r>
                  </m:oMath>
                </a14:m>
                <a:r>
                  <a:rPr lang="en-US" dirty="0"/>
                  <a:t>.</a:t>
                </a:r>
              </a:p>
              <a:p>
                <a:endParaRPr lang="en-US" b="1" dirty="0"/>
              </a:p>
              <a:p>
                <a:endParaRPr lang="en-US" b="1" dirty="0"/>
              </a:p>
              <a:p>
                <a:r>
                  <a:rPr lang="en-US" b="1" dirty="0"/>
                  <a:t>Idea:</a:t>
                </a:r>
                <a:r>
                  <a:rPr lang="en-US" dirty="0"/>
                  <a:t> assuming that </a:t>
                </a:r>
                <a:r>
                  <a:rPr lang="en-US" dirty="0">
                    <a:solidFill>
                      <a:srgbClr val="0011FF"/>
                    </a:solidFill>
                  </a:rPr>
                  <a:t>an opposite hypothesis </a:t>
                </a:r>
                <a:r>
                  <a:rPr lang="en-US" dirty="0"/>
                  <a:t>is true, compute the likelihood of an </a:t>
                </a:r>
                <a:r>
                  <a:rPr lang="en-US" b="1" dirty="0">
                    <a:solidFill>
                      <a:srgbClr val="00B050"/>
                    </a:solidFill>
                  </a:rPr>
                  <a:t>observation as “extreme” </a:t>
                </a:r>
                <a:r>
                  <a:rPr lang="en-US" dirty="0"/>
                  <a:t>as </a:t>
                </a:r>
                <a:r>
                  <a:rPr lang="en-US" dirty="0">
                    <a:solidFill>
                      <a:srgbClr val="FF0000"/>
                    </a:solidFill>
                  </a:rPr>
                  <a:t>what’s observed</a:t>
                </a:r>
                <a:r>
                  <a:rPr lang="en-US" dirty="0"/>
                  <a:t>. </a:t>
                </a:r>
              </a:p>
            </p:txBody>
          </p:sp>
        </mc:Choice>
        <mc:Fallback>
          <p:sp>
            <p:nvSpPr>
              <p:cNvPr id="14" name="Content Placeholder 13">
                <a:extLst>
                  <a:ext uri="{FF2B5EF4-FFF2-40B4-BE49-F238E27FC236}">
                    <a16:creationId xmlns:a16="http://schemas.microsoft.com/office/drawing/2014/main" id="{5D05B18C-EACF-CE4C-8B93-8A559995609B}"/>
                  </a:ext>
                </a:extLst>
              </p:cNvPr>
              <p:cNvSpPr>
                <a:spLocks noGrp="1" noRot="1" noChangeAspect="1" noMove="1" noResize="1" noEditPoints="1" noAdjustHandles="1" noChangeArrowheads="1" noChangeShapeType="1" noTextEdit="1"/>
              </p:cNvSpPr>
              <p:nvPr>
                <p:ph idx="1"/>
              </p:nvPr>
            </p:nvSpPr>
            <p:spPr>
              <a:xfrm>
                <a:off x="685800" y="1825625"/>
                <a:ext cx="7340600" cy="4351338"/>
              </a:xfrm>
              <a:blipFill>
                <a:blip r:embed="rId3"/>
                <a:stretch>
                  <a:fillRect l="-1382" t="-2632" r="-155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E6FDAE1-C55F-704E-BF53-EFE0392FF302}"/>
              </a:ext>
            </a:extLst>
          </p:cNvPr>
          <p:cNvSpPr/>
          <p:nvPr/>
        </p:nvSpPr>
        <p:spPr>
          <a:xfrm>
            <a:off x="8093306" y="3109481"/>
            <a:ext cx="1798652" cy="112165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p-value</a:t>
            </a:r>
          </a:p>
        </p:txBody>
      </p:sp>
      <p:sp>
        <p:nvSpPr>
          <p:cNvPr id="9" name="Rectangle 8">
            <a:extLst>
              <a:ext uri="{FF2B5EF4-FFF2-40B4-BE49-F238E27FC236}">
                <a16:creationId xmlns:a16="http://schemas.microsoft.com/office/drawing/2014/main" id="{6BD0BD61-1E64-964C-8A7A-00CD7B67EA67}"/>
              </a:ext>
            </a:extLst>
          </p:cNvPr>
          <p:cNvSpPr/>
          <p:nvPr/>
        </p:nvSpPr>
        <p:spPr>
          <a:xfrm>
            <a:off x="10024458" y="3109481"/>
            <a:ext cx="1798652" cy="11216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Bayes Factor</a:t>
            </a:r>
          </a:p>
        </p:txBody>
      </p:sp>
      <p:sp>
        <p:nvSpPr>
          <p:cNvPr id="10" name="Rectangle 9">
            <a:extLst>
              <a:ext uri="{FF2B5EF4-FFF2-40B4-BE49-F238E27FC236}">
                <a16:creationId xmlns:a16="http://schemas.microsoft.com/office/drawing/2014/main" id="{415061C3-10EA-084F-B9B0-40C9D67DEB72}"/>
              </a:ext>
            </a:extLst>
          </p:cNvPr>
          <p:cNvSpPr/>
          <p:nvPr/>
        </p:nvSpPr>
        <p:spPr>
          <a:xfrm>
            <a:off x="8093306" y="4389590"/>
            <a:ext cx="1798652" cy="11216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Confidence Interval</a:t>
            </a:r>
          </a:p>
        </p:txBody>
      </p:sp>
      <p:sp>
        <p:nvSpPr>
          <p:cNvPr id="11" name="Rectangle 10">
            <a:extLst>
              <a:ext uri="{FF2B5EF4-FFF2-40B4-BE49-F238E27FC236}">
                <a16:creationId xmlns:a16="http://schemas.microsoft.com/office/drawing/2014/main" id="{47B3FB28-2B00-7B48-B2AE-12567C6344CB}"/>
              </a:ext>
            </a:extLst>
          </p:cNvPr>
          <p:cNvSpPr/>
          <p:nvPr/>
        </p:nvSpPr>
        <p:spPr>
          <a:xfrm>
            <a:off x="10024458" y="4389590"/>
            <a:ext cx="1798652" cy="112165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Posterior Intervals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929F9B4-8AC0-5549-A131-3945AAB7BC87}"/>
                  </a:ext>
                </a:extLst>
              </p:cNvPr>
              <p:cNvSpPr txBox="1"/>
              <p:nvPr/>
            </p:nvSpPr>
            <p:spPr>
              <a:xfrm>
                <a:off x="2855570" y="5196662"/>
                <a:ext cx="3890744"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m:rPr>
                              <m:sty m:val="p"/>
                            </m:rPr>
                            <a:rPr lang="en-US" sz="3200" b="0" i="0" smtClean="0">
                              <a:solidFill>
                                <a:srgbClr val="00B050"/>
                              </a:solidFill>
                              <a:latin typeface="Cambria Math" panose="02040503050406030204" pitchFamily="18" charset="0"/>
                            </a:rPr>
                            <m:t>obs</m:t>
                          </m:r>
                          <m:r>
                            <a:rPr lang="en-US" sz="3200" b="0" i="0" smtClean="0">
                              <a:solidFill>
                                <a:srgbClr val="00B050"/>
                              </a:solidFill>
                              <a:latin typeface="Cambria Math" panose="02040503050406030204" pitchFamily="18" charset="0"/>
                            </a:rPr>
                            <m:t>. &gt;</m:t>
                          </m:r>
                          <m:sSub>
                            <m:sSubPr>
                              <m:ctrlPr>
                                <a:rPr lang="en-US" sz="3200" i="1">
                                  <a:solidFill>
                                    <a:srgbClr val="FF0000"/>
                                  </a:solidFill>
                                  <a:latin typeface="Cambria Math" panose="02040503050406030204" pitchFamily="18" charset="0"/>
                                </a:rPr>
                              </m:ctrlPr>
                            </m:sSubPr>
                            <m:e>
                              <m:acc>
                                <m:accPr>
                                  <m:chr m:val="̂"/>
                                  <m:ctrlPr>
                                    <a:rPr lang="en-US" sz="3200" i="1">
                                      <a:solidFill>
                                        <a:srgbClr val="FF0000"/>
                                      </a:solidFill>
                                      <a:latin typeface="Cambria Math" panose="02040503050406030204" pitchFamily="18" charset="0"/>
                                    </a:rPr>
                                  </m:ctrlPr>
                                </m:accPr>
                                <m:e>
                                  <m:r>
                                    <a:rPr lang="en-US" sz="3200">
                                      <a:solidFill>
                                        <a:srgbClr val="FF0000"/>
                                      </a:solidFill>
                                      <a:latin typeface="Cambria Math" panose="02040503050406030204" pitchFamily="18" charset="0"/>
                                    </a:rPr>
                                    <m:t>𝜃</m:t>
                                  </m:r>
                                </m:e>
                              </m:acc>
                            </m:e>
                            <m:sub>
                              <m:r>
                                <a:rPr lang="en-US" sz="3200" i="1">
                                  <a:solidFill>
                                    <a:srgbClr val="FF0000"/>
                                  </a:solidFill>
                                  <a:latin typeface="Cambria Math" panose="02040503050406030204" pitchFamily="18" charset="0"/>
                                </a:rPr>
                                <m:t>𝐴</m:t>
                              </m:r>
                            </m:sub>
                          </m:sSub>
                          <m:r>
                            <a:rPr lang="en-US" sz="3200" b="0" i="1" smtClean="0">
                              <a:solidFill>
                                <a:srgbClr val="FF0000"/>
                              </a:solidFill>
                              <a:latin typeface="Cambria Math" panose="02040503050406030204" pitchFamily="18" charset="0"/>
                            </a:rPr>
                            <m:t>−</m:t>
                          </m:r>
                          <m:sSub>
                            <m:sSubPr>
                              <m:ctrlPr>
                                <a:rPr lang="en-US" sz="3200" i="1">
                                  <a:solidFill>
                                    <a:srgbClr val="FF0000"/>
                                  </a:solidFill>
                                  <a:latin typeface="Cambria Math" panose="02040503050406030204" pitchFamily="18" charset="0"/>
                                </a:rPr>
                              </m:ctrlPr>
                            </m:sSubPr>
                            <m:e>
                              <m:acc>
                                <m:accPr>
                                  <m:chr m:val="̂"/>
                                  <m:ctrlPr>
                                    <a:rPr lang="en-US" sz="3200" i="1">
                                      <a:solidFill>
                                        <a:srgbClr val="FF0000"/>
                                      </a:solidFill>
                                      <a:latin typeface="Cambria Math" panose="02040503050406030204" pitchFamily="18" charset="0"/>
                                    </a:rPr>
                                  </m:ctrlPr>
                                </m:accPr>
                                <m:e>
                                  <m:r>
                                    <a:rPr lang="en-US" sz="3200">
                                      <a:solidFill>
                                        <a:srgbClr val="FF0000"/>
                                      </a:solidFill>
                                      <a:latin typeface="Cambria Math" panose="02040503050406030204" pitchFamily="18" charset="0"/>
                                    </a:rPr>
                                    <m:t>𝜃</m:t>
                                  </m:r>
                                </m:e>
                              </m:acc>
                            </m:e>
                            <m:sub>
                              <m:r>
                                <a:rPr lang="en-US" sz="3200" b="0" i="1" smtClean="0">
                                  <a:solidFill>
                                    <a:srgbClr val="FF0000"/>
                                  </a:solidFill>
                                  <a:latin typeface="Cambria Math" panose="02040503050406030204" pitchFamily="18" charset="0"/>
                                </a:rPr>
                                <m:t>𝐵</m:t>
                              </m:r>
                            </m:sub>
                          </m:sSub>
                          <m:r>
                            <a:rPr lang="en-US" sz="3200" b="0" i="1" smtClean="0">
                              <a:latin typeface="Cambria Math" panose="02040503050406030204" pitchFamily="18" charset="0"/>
                            </a:rPr>
                            <m:t>| </m:t>
                          </m:r>
                          <m:acc>
                            <m:accPr>
                              <m:chr m:val="̅"/>
                              <m:ctrlPr>
                                <a:rPr lang="en-US" sz="3200" b="1" i="1" smtClean="0">
                                  <a:solidFill>
                                    <a:srgbClr val="0011FF"/>
                                  </a:solidFill>
                                  <a:latin typeface="Cambria Math" panose="02040503050406030204" pitchFamily="18" charset="0"/>
                                </a:rPr>
                              </m:ctrlPr>
                            </m:accPr>
                            <m:e>
                              <m:r>
                                <a:rPr lang="en-US" sz="3200" b="1" i="1">
                                  <a:solidFill>
                                    <a:srgbClr val="0011FF"/>
                                  </a:solidFill>
                                  <a:latin typeface="Cambria Math" panose="02040503050406030204" pitchFamily="18" charset="0"/>
                                </a:rPr>
                                <m:t>𝑯</m:t>
                              </m:r>
                            </m:e>
                          </m:acc>
                          <m:r>
                            <a:rPr lang="en-US" sz="3200" b="1" i="1" smtClean="0">
                              <a:solidFill>
                                <a:srgbClr val="0011FF"/>
                              </a:solidFill>
                              <a:latin typeface="Cambria Math" panose="02040503050406030204" pitchFamily="18" charset="0"/>
                            </a:rPr>
                            <m:t> </m:t>
                          </m:r>
                        </m:e>
                      </m:d>
                    </m:oMath>
                  </m:oMathPara>
                </a14:m>
                <a:endParaRPr lang="en-US" sz="3200" dirty="0"/>
              </a:p>
            </p:txBody>
          </p:sp>
        </mc:Choice>
        <mc:Fallback>
          <p:sp>
            <p:nvSpPr>
              <p:cNvPr id="15" name="TextBox 14">
                <a:extLst>
                  <a:ext uri="{FF2B5EF4-FFF2-40B4-BE49-F238E27FC236}">
                    <a16:creationId xmlns:a16="http://schemas.microsoft.com/office/drawing/2014/main" id="{6929F9B4-8AC0-5549-A131-3945AAB7BC87}"/>
                  </a:ext>
                </a:extLst>
              </p:cNvPr>
              <p:cNvSpPr txBox="1">
                <a:spLocks noRot="1" noChangeAspect="1" noMove="1" noResize="1" noEditPoints="1" noAdjustHandles="1" noChangeArrowheads="1" noChangeShapeType="1" noTextEdit="1"/>
              </p:cNvSpPr>
              <p:nvPr/>
            </p:nvSpPr>
            <p:spPr>
              <a:xfrm>
                <a:off x="2855570" y="5196662"/>
                <a:ext cx="3890744" cy="555858"/>
              </a:xfrm>
              <a:prstGeom prst="rect">
                <a:avLst/>
              </a:prstGeom>
              <a:blipFill>
                <a:blip r:embed="rId4"/>
                <a:stretch>
                  <a:fillRect l="-1954" t="-15556" b="-26667"/>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D77E174B-A2F2-0149-B402-CD86514F5F2B}"/>
              </a:ext>
            </a:extLst>
          </p:cNvPr>
          <p:cNvSpPr/>
          <p:nvPr/>
        </p:nvSpPr>
        <p:spPr>
          <a:xfrm>
            <a:off x="4154429" y="6201038"/>
            <a:ext cx="1282723" cy="523220"/>
          </a:xfrm>
          <a:prstGeom prst="rect">
            <a:avLst/>
          </a:prstGeom>
        </p:spPr>
        <p:txBody>
          <a:bodyPr wrap="none">
            <a:spAutoFit/>
          </a:bodyPr>
          <a:lstStyle/>
          <a:p>
            <a:r>
              <a:rPr lang="en-US" sz="2800" i="1" dirty="0"/>
              <a:t>p-value</a:t>
            </a:r>
          </a:p>
        </p:txBody>
      </p:sp>
      <p:sp>
        <p:nvSpPr>
          <p:cNvPr id="18" name="Right Brace 17">
            <a:extLst>
              <a:ext uri="{FF2B5EF4-FFF2-40B4-BE49-F238E27FC236}">
                <a16:creationId xmlns:a16="http://schemas.microsoft.com/office/drawing/2014/main" id="{E9E33A80-87AF-AB46-9397-C81BC51F33E6}"/>
              </a:ext>
            </a:extLst>
          </p:cNvPr>
          <p:cNvSpPr/>
          <p:nvPr/>
        </p:nvSpPr>
        <p:spPr>
          <a:xfrm rot="5400000">
            <a:off x="4623169" y="4292278"/>
            <a:ext cx="345245" cy="3369002"/>
          </a:xfrm>
          <a:prstGeom prst="rightBrace">
            <a:avLst>
              <a:gd name="adj1" fmla="val 14047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400"/>
          </a:p>
        </p:txBody>
      </p:sp>
      <p:sp>
        <p:nvSpPr>
          <p:cNvPr id="21" name="Slide Number Placeholder 20">
            <a:extLst>
              <a:ext uri="{FF2B5EF4-FFF2-40B4-BE49-F238E27FC236}">
                <a16:creationId xmlns:a16="http://schemas.microsoft.com/office/drawing/2014/main" id="{2D3A7872-462D-9444-8097-53A9D2F2F17F}"/>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dirty="0"/>
          </a:p>
        </p:txBody>
      </p:sp>
      <p:sp>
        <p:nvSpPr>
          <p:cNvPr id="13" name="Rectangular Callout 12">
            <a:extLst>
              <a:ext uri="{FF2B5EF4-FFF2-40B4-BE49-F238E27FC236}">
                <a16:creationId xmlns:a16="http://schemas.microsoft.com/office/drawing/2014/main" id="{9A999B42-CD7D-8A41-B824-9052679D21A4}"/>
              </a:ext>
            </a:extLst>
          </p:cNvPr>
          <p:cNvSpPr/>
          <p:nvPr/>
        </p:nvSpPr>
        <p:spPr>
          <a:xfrm>
            <a:off x="184377" y="5078342"/>
            <a:ext cx="1810148" cy="865799"/>
          </a:xfrm>
          <a:prstGeom prst="wedgeRectCallout">
            <a:avLst>
              <a:gd name="adj1" fmla="val 33333"/>
              <a:gd name="adj2" fmla="val -942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accuracy gap between the two systems</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4821E883-F1EB-9D42-96E9-96D73608370B}"/>
                  </a:ext>
                </a:extLst>
              </p:cNvPr>
              <p:cNvSpPr/>
              <p:nvPr/>
            </p:nvSpPr>
            <p:spPr>
              <a:xfrm>
                <a:off x="7931648" y="1726424"/>
                <a:ext cx="1993559"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800" b="1" i="1" smtClean="0">
                          <a:solidFill>
                            <a:srgbClr val="0011FF"/>
                          </a:solidFill>
                          <a:latin typeface="Cambria Math" panose="02040503050406030204" pitchFamily="18" charset="0"/>
                        </a:rPr>
                        <m:t>𝑯</m:t>
                      </m:r>
                      <m:r>
                        <a:rPr lang="en-US" sz="2800" b="1" i="1" smtClean="0">
                          <a:solidFill>
                            <a:srgbClr val="0011FF"/>
                          </a:solidFill>
                          <a:latin typeface="Cambria Math" panose="02040503050406030204" pitchFamily="18" charset="0"/>
                        </a:rPr>
                        <m:t>:</m:t>
                      </m:r>
                      <m:r>
                        <a:rPr lang="en-US" sz="2800" b="0" i="1" smtClean="0">
                          <a:solidFill>
                            <a:srgbClr val="0011FF"/>
                          </a:solidFill>
                          <a:latin typeface="Cambria Math" panose="02040503050406030204" pitchFamily="18" charset="0"/>
                        </a:rPr>
                        <m:t> </m:t>
                      </m:r>
                      <m:sSub>
                        <m:sSubPr>
                          <m:ctrlPr>
                            <a:rPr lang="en-US" sz="2800" i="1" smtClean="0">
                              <a:solidFill>
                                <a:srgbClr val="0011FF"/>
                              </a:solidFill>
                              <a:latin typeface="Cambria Math" panose="02040503050406030204" pitchFamily="18" charset="0"/>
                            </a:rPr>
                          </m:ctrlPr>
                        </m:sSubPr>
                        <m:e>
                          <m:r>
                            <a:rPr lang="en-US" sz="2800">
                              <a:solidFill>
                                <a:srgbClr val="0011FF"/>
                              </a:solidFill>
                              <a:latin typeface="Cambria Math" panose="02040503050406030204" pitchFamily="18" charset="0"/>
                            </a:rPr>
                            <m:t>𝜃</m:t>
                          </m:r>
                        </m:e>
                        <m:sub>
                          <m:r>
                            <a:rPr lang="en-US" sz="2800">
                              <a:solidFill>
                                <a:srgbClr val="0011FF"/>
                              </a:solidFill>
                              <a:latin typeface="Cambria Math" panose="02040503050406030204" pitchFamily="18" charset="0"/>
                            </a:rPr>
                            <m:t>𝐴</m:t>
                          </m:r>
                        </m:sub>
                      </m:sSub>
                      <m:r>
                        <a:rPr lang="en-US" sz="2800" b="0" i="1" smtClean="0">
                          <a:solidFill>
                            <a:srgbClr val="0011FF"/>
                          </a:solidFill>
                          <a:latin typeface="Cambria Math" panose="02040503050406030204" pitchFamily="18" charset="0"/>
                        </a:rPr>
                        <m:t>&gt;</m:t>
                      </m:r>
                      <m:sSub>
                        <m:sSubPr>
                          <m:ctrlPr>
                            <a:rPr lang="en-US" sz="2800" i="1">
                              <a:solidFill>
                                <a:srgbClr val="0011FF"/>
                              </a:solidFill>
                              <a:latin typeface="Cambria Math" panose="02040503050406030204" pitchFamily="18" charset="0"/>
                            </a:rPr>
                          </m:ctrlPr>
                        </m:sSubPr>
                        <m:e>
                          <m:r>
                            <a:rPr lang="en-US" sz="2800">
                              <a:solidFill>
                                <a:srgbClr val="0011FF"/>
                              </a:solidFill>
                              <a:latin typeface="Cambria Math" panose="02040503050406030204" pitchFamily="18" charset="0"/>
                            </a:rPr>
                            <m:t>𝜃</m:t>
                          </m:r>
                        </m:e>
                        <m:sub>
                          <m:r>
                            <a:rPr lang="en-US" sz="2800" b="0" i="1" smtClean="0">
                              <a:solidFill>
                                <a:srgbClr val="0011FF"/>
                              </a:solidFill>
                              <a:latin typeface="Cambria Math" panose="02040503050406030204" pitchFamily="18" charset="0"/>
                            </a:rPr>
                            <m:t>𝐵</m:t>
                          </m:r>
                        </m:sub>
                      </m:sSub>
                    </m:oMath>
                  </m:oMathPara>
                </a14:m>
                <a:endParaRPr lang="en-US" sz="2800" dirty="0"/>
              </a:p>
            </p:txBody>
          </p:sp>
        </mc:Choice>
        <mc:Fallback>
          <p:sp>
            <p:nvSpPr>
              <p:cNvPr id="16" name="Rectangle 15">
                <a:extLst>
                  <a:ext uri="{FF2B5EF4-FFF2-40B4-BE49-F238E27FC236}">
                    <a16:creationId xmlns:a16="http://schemas.microsoft.com/office/drawing/2014/main" id="{4821E883-F1EB-9D42-96E9-96D73608370B}"/>
                  </a:ext>
                </a:extLst>
              </p:cNvPr>
              <p:cNvSpPr>
                <a:spLocks noRot="1" noChangeAspect="1" noMove="1" noResize="1" noEditPoints="1" noAdjustHandles="1" noChangeArrowheads="1" noChangeShapeType="1" noTextEdit="1"/>
              </p:cNvSpPr>
              <p:nvPr/>
            </p:nvSpPr>
            <p:spPr>
              <a:xfrm>
                <a:off x="7931648" y="1726424"/>
                <a:ext cx="1993559" cy="523220"/>
              </a:xfrm>
              <a:prstGeom prst="rect">
                <a:avLst/>
              </a:prstGeom>
              <a:blipFill>
                <a:blip r:embed="rId5"/>
                <a:stretch>
                  <a:fillRect b="-1904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759A408-5CCF-584C-9DB9-EF43E90E5765}"/>
              </a:ext>
            </a:extLst>
          </p:cNvPr>
          <p:cNvGrpSpPr/>
          <p:nvPr/>
        </p:nvGrpSpPr>
        <p:grpSpPr>
          <a:xfrm>
            <a:off x="2802232" y="2492554"/>
            <a:ext cx="2861854" cy="891180"/>
            <a:chOff x="2802232" y="2492554"/>
            <a:chExt cx="2861854" cy="891180"/>
          </a:xfrm>
        </p:grpSpPr>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9C3A7CCF-C840-2640-967B-28349DA8F29E}"/>
                    </a:ext>
                  </a:extLst>
                </p:cNvPr>
                <p:cNvSpPr/>
                <p:nvPr/>
              </p:nvSpPr>
              <p:spPr>
                <a:xfrm>
                  <a:off x="2802232" y="2492554"/>
                  <a:ext cx="1993558"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sz="2800" b="1" i="1" smtClean="0">
                                <a:solidFill>
                                  <a:srgbClr val="0011FF"/>
                                </a:solidFill>
                                <a:latin typeface="Cambria Math" panose="02040503050406030204" pitchFamily="18" charset="0"/>
                              </a:rPr>
                            </m:ctrlPr>
                          </m:accPr>
                          <m:e>
                            <m:r>
                              <a:rPr lang="en-US" sz="2800" b="1" i="1">
                                <a:solidFill>
                                  <a:srgbClr val="0011FF"/>
                                </a:solidFill>
                                <a:latin typeface="Cambria Math" panose="02040503050406030204" pitchFamily="18" charset="0"/>
                              </a:rPr>
                              <m:t>𝑯</m:t>
                            </m:r>
                          </m:e>
                        </m:acc>
                        <m:r>
                          <a:rPr lang="en-US" sz="2800" b="1" i="1" smtClean="0">
                            <a:solidFill>
                              <a:srgbClr val="0011FF"/>
                            </a:solidFill>
                            <a:latin typeface="Cambria Math" panose="02040503050406030204" pitchFamily="18" charset="0"/>
                          </a:rPr>
                          <m:t>:</m:t>
                        </m:r>
                        <m:r>
                          <a:rPr lang="en-US" sz="2800" b="0" i="1" smtClean="0">
                            <a:solidFill>
                              <a:srgbClr val="0011FF"/>
                            </a:solidFill>
                            <a:latin typeface="Cambria Math" panose="02040503050406030204" pitchFamily="18" charset="0"/>
                          </a:rPr>
                          <m:t> </m:t>
                        </m:r>
                        <m:sSub>
                          <m:sSubPr>
                            <m:ctrlPr>
                              <a:rPr lang="en-US" sz="2800" i="1" smtClean="0">
                                <a:solidFill>
                                  <a:srgbClr val="0011FF"/>
                                </a:solidFill>
                                <a:latin typeface="Cambria Math" panose="02040503050406030204" pitchFamily="18" charset="0"/>
                              </a:rPr>
                            </m:ctrlPr>
                          </m:sSubPr>
                          <m:e>
                            <m:r>
                              <a:rPr lang="en-US" sz="2800">
                                <a:solidFill>
                                  <a:srgbClr val="0011FF"/>
                                </a:solidFill>
                                <a:latin typeface="Cambria Math" panose="02040503050406030204" pitchFamily="18" charset="0"/>
                              </a:rPr>
                              <m:t>𝜃</m:t>
                            </m:r>
                          </m:e>
                          <m:sub>
                            <m:r>
                              <a:rPr lang="en-US" sz="2800">
                                <a:solidFill>
                                  <a:srgbClr val="0011FF"/>
                                </a:solidFill>
                                <a:latin typeface="Cambria Math" panose="02040503050406030204" pitchFamily="18" charset="0"/>
                              </a:rPr>
                              <m:t>𝐴</m:t>
                            </m:r>
                          </m:sub>
                        </m:sSub>
                        <m:r>
                          <a:rPr lang="en-US" sz="2800" b="0" i="1" smtClean="0">
                            <a:solidFill>
                              <a:srgbClr val="0011FF"/>
                            </a:solidFill>
                            <a:latin typeface="Cambria Math" panose="02040503050406030204" pitchFamily="18" charset="0"/>
                          </a:rPr>
                          <m:t>=</m:t>
                        </m:r>
                        <m:sSub>
                          <m:sSubPr>
                            <m:ctrlPr>
                              <a:rPr lang="en-US" sz="2800" i="1">
                                <a:solidFill>
                                  <a:srgbClr val="0011FF"/>
                                </a:solidFill>
                                <a:latin typeface="Cambria Math" panose="02040503050406030204" pitchFamily="18" charset="0"/>
                              </a:rPr>
                            </m:ctrlPr>
                          </m:sSubPr>
                          <m:e>
                            <m:r>
                              <a:rPr lang="en-US" sz="2800">
                                <a:solidFill>
                                  <a:srgbClr val="0011FF"/>
                                </a:solidFill>
                                <a:latin typeface="Cambria Math" panose="02040503050406030204" pitchFamily="18" charset="0"/>
                              </a:rPr>
                              <m:t>𝜃</m:t>
                            </m:r>
                          </m:e>
                          <m:sub>
                            <m:r>
                              <a:rPr lang="en-US" sz="2800" b="0" i="1" smtClean="0">
                                <a:solidFill>
                                  <a:srgbClr val="0011FF"/>
                                </a:solidFill>
                                <a:latin typeface="Cambria Math" panose="02040503050406030204" pitchFamily="18" charset="0"/>
                              </a:rPr>
                              <m:t>𝐵</m:t>
                            </m:r>
                          </m:sub>
                        </m:sSub>
                      </m:oMath>
                    </m:oMathPara>
                  </a14:m>
                  <a:endParaRPr lang="en-US" sz="2800" dirty="0"/>
                </a:p>
              </p:txBody>
            </p:sp>
          </mc:Choice>
          <mc:Fallback>
            <p:sp>
              <p:nvSpPr>
                <p:cNvPr id="20" name="Rectangle 19">
                  <a:extLst>
                    <a:ext uri="{FF2B5EF4-FFF2-40B4-BE49-F238E27FC236}">
                      <a16:creationId xmlns:a16="http://schemas.microsoft.com/office/drawing/2014/main" id="{9C3A7CCF-C840-2640-967B-28349DA8F29E}"/>
                    </a:ext>
                  </a:extLst>
                </p:cNvPr>
                <p:cNvSpPr>
                  <a:spLocks noRot="1" noChangeAspect="1" noMove="1" noResize="1" noEditPoints="1" noAdjustHandles="1" noChangeArrowheads="1" noChangeShapeType="1" noTextEdit="1"/>
                </p:cNvSpPr>
                <p:nvPr/>
              </p:nvSpPr>
              <p:spPr>
                <a:xfrm>
                  <a:off x="2802232" y="2492554"/>
                  <a:ext cx="1993558" cy="523220"/>
                </a:xfrm>
                <a:prstGeom prst="rect">
                  <a:avLst/>
                </a:prstGeom>
                <a:blipFill>
                  <a:blip r:embed="rId6"/>
                  <a:stretch>
                    <a:fillRect b="-21429"/>
                  </a:stretch>
                </a:blipFill>
              </p:spPr>
              <p:txBody>
                <a:bodyPr/>
                <a:lstStyle/>
                <a:p>
                  <a:r>
                    <a:rPr lang="en-US">
                      <a:noFill/>
                    </a:rPr>
                    <a:t> </a:t>
                  </a:r>
                </a:p>
              </p:txBody>
            </p:sp>
          </mc:Fallback>
        </mc:AlternateContent>
        <p:sp>
          <p:nvSpPr>
            <p:cNvPr id="3" name="Bent Arrow 2">
              <a:extLst>
                <a:ext uri="{FF2B5EF4-FFF2-40B4-BE49-F238E27FC236}">
                  <a16:creationId xmlns:a16="http://schemas.microsoft.com/office/drawing/2014/main" id="{6E78DFE5-2472-A447-AA42-A233752F8558}"/>
                </a:ext>
              </a:extLst>
            </p:cNvPr>
            <p:cNvSpPr/>
            <p:nvPr/>
          </p:nvSpPr>
          <p:spPr>
            <a:xfrm flipH="1">
              <a:off x="4930340" y="2680650"/>
              <a:ext cx="733746" cy="703084"/>
            </a:xfrm>
            <a:prstGeom prst="bentArrow">
              <a:avLst>
                <a:gd name="adj1" fmla="val 9368"/>
                <a:gd name="adj2" fmla="val 15719"/>
                <a:gd name="adj3" fmla="val 21092"/>
                <a:gd name="adj4" fmla="val 41796"/>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97365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fade">
                                      <p:cBhvr>
                                        <p:cTn id="20" dur="500"/>
                                        <p:tgtEl>
                                          <p:spTgt spid="1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p:bldP spid="17" grpId="0"/>
      <p:bldP spid="18" grpId="0" animBg="1"/>
      <p:bldP spid="13"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AB9CCE25-6E1B-F847-B101-3F0DF1C011A9}"/>
              </a:ext>
            </a:extLst>
          </p:cNvPr>
          <p:cNvSpPr/>
          <p:nvPr/>
        </p:nvSpPr>
        <p:spPr>
          <a:xfrm>
            <a:off x="2426287" y="3116564"/>
            <a:ext cx="1948772" cy="2607805"/>
          </a:xfrm>
          <a:prstGeom prst="roundRect">
            <a:avLst>
              <a:gd name="adj" fmla="val 9727"/>
            </a:avLst>
          </a:prstGeom>
          <a:solidFill>
            <a:srgbClr val="FF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D0B214-6B28-AD4B-A56D-7F28519D5F27}"/>
              </a:ext>
            </a:extLst>
          </p:cNvPr>
          <p:cNvSpPr>
            <a:spLocks noGrp="1"/>
          </p:cNvSpPr>
          <p:nvPr>
            <p:ph type="title"/>
          </p:nvPr>
        </p:nvSpPr>
        <p:spPr/>
        <p:txBody>
          <a:bodyPr/>
          <a:lstStyle/>
          <a:p>
            <a:r>
              <a:rPr lang="en-US" dirty="0"/>
              <a:t>Statistical tools: big picture</a:t>
            </a:r>
          </a:p>
        </p:txBody>
      </p:sp>
      <mc:AlternateContent xmlns:mc="http://schemas.openxmlformats.org/markup-compatibility/2006">
        <mc:Choice xmlns:a14="http://schemas.microsoft.com/office/drawing/2010/main" Requires="a14">
          <p:sp>
            <p:nvSpPr>
              <p:cNvPr id="14" name="Content Placeholder 13">
                <a:extLst>
                  <a:ext uri="{FF2B5EF4-FFF2-40B4-BE49-F238E27FC236}">
                    <a16:creationId xmlns:a16="http://schemas.microsoft.com/office/drawing/2014/main" id="{5D05B18C-EACF-CE4C-8B93-8A559995609B}"/>
                  </a:ext>
                </a:extLst>
              </p:cNvPr>
              <p:cNvSpPr>
                <a:spLocks noGrp="1"/>
              </p:cNvSpPr>
              <p:nvPr>
                <p:ph idx="1"/>
              </p:nvPr>
            </p:nvSpPr>
            <p:spPr>
              <a:xfrm>
                <a:off x="4542099" y="1833019"/>
                <a:ext cx="7093449" cy="4351338"/>
              </a:xfrm>
            </p:spPr>
            <p:txBody>
              <a:bodyPr/>
              <a:lstStyle/>
              <a:p>
                <a:r>
                  <a:rPr lang="en-US" dirty="0"/>
                  <a:t>Suppose I want to assess a hypothesis </a:t>
                </a:r>
                <a14:m>
                  <m:oMath xmlns:m="http://schemas.openxmlformats.org/officeDocument/2006/math">
                    <m:r>
                      <a:rPr lang="en-US" b="1" i="1">
                        <a:latin typeface="Cambria Math" panose="02040503050406030204" pitchFamily="18" charset="0"/>
                      </a:rPr>
                      <m:t>𝑯</m:t>
                    </m:r>
                  </m:oMath>
                </a14:m>
                <a:r>
                  <a:rPr lang="en-US" dirty="0"/>
                  <a:t>.</a:t>
                </a:r>
              </a:p>
              <a:p>
                <a:endParaRPr lang="en-US" b="1" dirty="0"/>
              </a:p>
              <a:p>
                <a:r>
                  <a:rPr lang="en-US" b="1" dirty="0"/>
                  <a:t>Idea:</a:t>
                </a:r>
                <a:r>
                  <a:rPr lang="en-US" dirty="0"/>
                  <a:t> use the Bayes formula to compute a probability for the </a:t>
                </a:r>
                <a:r>
                  <a:rPr lang="en-US" dirty="0">
                    <a:solidFill>
                      <a:srgbClr val="0011FF"/>
                    </a:solidFill>
                  </a:rPr>
                  <a:t>hypothesis</a:t>
                </a:r>
                <a:r>
                  <a:rPr lang="en-US" dirty="0">
                    <a:solidFill>
                      <a:schemeClr val="accent1">
                        <a:lumMod val="75000"/>
                      </a:schemeClr>
                    </a:solidFill>
                  </a:rPr>
                  <a:t> </a:t>
                </a:r>
                <a:r>
                  <a:rPr lang="en-US" dirty="0"/>
                  <a:t>being true. </a:t>
                </a:r>
              </a:p>
            </p:txBody>
          </p:sp>
        </mc:Choice>
        <mc:Fallback>
          <p:sp>
            <p:nvSpPr>
              <p:cNvPr id="14" name="Content Placeholder 13">
                <a:extLst>
                  <a:ext uri="{FF2B5EF4-FFF2-40B4-BE49-F238E27FC236}">
                    <a16:creationId xmlns:a16="http://schemas.microsoft.com/office/drawing/2014/main" id="{5D05B18C-EACF-CE4C-8B93-8A559995609B}"/>
                  </a:ext>
                </a:extLst>
              </p:cNvPr>
              <p:cNvSpPr>
                <a:spLocks noGrp="1" noRot="1" noChangeAspect="1" noMove="1" noResize="1" noEditPoints="1" noAdjustHandles="1" noChangeArrowheads="1" noChangeShapeType="1" noTextEdit="1"/>
              </p:cNvSpPr>
              <p:nvPr>
                <p:ph idx="1"/>
              </p:nvPr>
            </p:nvSpPr>
            <p:spPr>
              <a:xfrm>
                <a:off x="4542099" y="1833019"/>
                <a:ext cx="7093449" cy="4351338"/>
              </a:xfrm>
              <a:blipFill>
                <a:blip r:embed="rId3"/>
                <a:stretch>
                  <a:fillRect l="-1610" t="-23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929F9B4-8AC0-5549-A131-3945AAB7BC87}"/>
                  </a:ext>
                </a:extLst>
              </p:cNvPr>
              <p:cNvSpPr txBox="1"/>
              <p:nvPr/>
            </p:nvSpPr>
            <p:spPr>
              <a:xfrm>
                <a:off x="5711662" y="4641779"/>
                <a:ext cx="383130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1" i="1" smtClean="0">
                              <a:solidFill>
                                <a:srgbClr val="0011FF"/>
                              </a:solidFill>
                              <a:latin typeface="Cambria Math" panose="02040503050406030204" pitchFamily="18" charset="0"/>
                            </a:rPr>
                            <m:t>𝑯</m:t>
                          </m:r>
                          <m:r>
                            <a:rPr lang="en-US" sz="3600" b="0" i="1" smtClean="0">
                              <a:solidFill>
                                <a:schemeClr val="tx1"/>
                              </a:solidFill>
                              <a:latin typeface="Cambria Math" panose="02040503050406030204" pitchFamily="18" charset="0"/>
                            </a:rPr>
                            <m:t>|</m:t>
                          </m:r>
                          <m:r>
                            <m:rPr>
                              <m:sty m:val="p"/>
                            </m:rPr>
                            <a:rPr lang="en-US" sz="3600">
                              <a:solidFill>
                                <a:srgbClr val="00B050"/>
                              </a:solidFill>
                              <a:latin typeface="Cambria Math" panose="02040503050406030204" pitchFamily="18" charset="0"/>
                            </a:rPr>
                            <m:t>o</m:t>
                          </m:r>
                          <m:r>
                            <m:rPr>
                              <m:sty m:val="p"/>
                            </m:rPr>
                            <a:rPr lang="en-US" sz="3600" b="0" i="0" smtClean="0">
                              <a:solidFill>
                                <a:srgbClr val="00B050"/>
                              </a:solidFill>
                              <a:latin typeface="Cambria Math" panose="02040503050406030204" pitchFamily="18" charset="0"/>
                            </a:rPr>
                            <m:t>b</m:t>
                          </m:r>
                          <m:r>
                            <m:rPr>
                              <m:sty m:val="p"/>
                            </m:rPr>
                            <a:rPr lang="en-US" sz="3600">
                              <a:solidFill>
                                <a:srgbClr val="00B050"/>
                              </a:solidFill>
                              <a:latin typeface="Cambria Math" panose="02040503050406030204" pitchFamily="18" charset="0"/>
                            </a:rPr>
                            <m:t>servations</m:t>
                          </m:r>
                        </m:e>
                      </m:d>
                    </m:oMath>
                  </m:oMathPara>
                </a14:m>
                <a:endParaRPr lang="en-US" sz="3600" dirty="0"/>
              </a:p>
            </p:txBody>
          </p:sp>
        </mc:Choice>
        <mc:Fallback>
          <p:sp>
            <p:nvSpPr>
              <p:cNvPr id="15" name="TextBox 14">
                <a:extLst>
                  <a:ext uri="{FF2B5EF4-FFF2-40B4-BE49-F238E27FC236}">
                    <a16:creationId xmlns:a16="http://schemas.microsoft.com/office/drawing/2014/main" id="{6929F9B4-8AC0-5549-A131-3945AAB7BC87}"/>
                  </a:ext>
                </a:extLst>
              </p:cNvPr>
              <p:cNvSpPr txBox="1">
                <a:spLocks noRot="1" noChangeAspect="1" noMove="1" noResize="1" noEditPoints="1" noAdjustHandles="1" noChangeArrowheads="1" noChangeShapeType="1" noTextEdit="1"/>
              </p:cNvSpPr>
              <p:nvPr/>
            </p:nvSpPr>
            <p:spPr>
              <a:xfrm>
                <a:off x="5711662" y="4641779"/>
                <a:ext cx="3831305" cy="553998"/>
              </a:xfrm>
              <a:prstGeom prst="rect">
                <a:avLst/>
              </a:prstGeom>
              <a:blipFill>
                <a:blip r:embed="rId4"/>
                <a:stretch>
                  <a:fillRect l="-2318" b="-3333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3441FA78-8029-0D41-BB57-CB0F4D8221A9}"/>
              </a:ext>
            </a:extLst>
          </p:cNvPr>
          <p:cNvSpPr/>
          <p:nvPr/>
        </p:nvSpPr>
        <p:spPr>
          <a:xfrm>
            <a:off x="752684" y="2227496"/>
            <a:ext cx="1429335" cy="816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Frequentist</a:t>
            </a:r>
          </a:p>
        </p:txBody>
      </p:sp>
      <p:sp>
        <p:nvSpPr>
          <p:cNvPr id="20" name="Rectangle 19">
            <a:extLst>
              <a:ext uri="{FF2B5EF4-FFF2-40B4-BE49-F238E27FC236}">
                <a16:creationId xmlns:a16="http://schemas.microsoft.com/office/drawing/2014/main" id="{1A857F52-3B41-AF41-BA68-CE95AF20DDEB}"/>
              </a:ext>
            </a:extLst>
          </p:cNvPr>
          <p:cNvSpPr/>
          <p:nvPr/>
        </p:nvSpPr>
        <p:spPr>
          <a:xfrm>
            <a:off x="2683836" y="2227496"/>
            <a:ext cx="1429335" cy="816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Bayesian</a:t>
            </a:r>
          </a:p>
        </p:txBody>
      </p:sp>
      <p:sp>
        <p:nvSpPr>
          <p:cNvPr id="21" name="Rectangle 20">
            <a:extLst>
              <a:ext uri="{FF2B5EF4-FFF2-40B4-BE49-F238E27FC236}">
                <a16:creationId xmlns:a16="http://schemas.microsoft.com/office/drawing/2014/main" id="{5CCB7A84-2A8C-034B-8F0F-0F286BCDE92E}"/>
              </a:ext>
            </a:extLst>
          </p:cNvPr>
          <p:cNvSpPr/>
          <p:nvPr/>
        </p:nvSpPr>
        <p:spPr>
          <a:xfrm>
            <a:off x="568027" y="3215530"/>
            <a:ext cx="1798652" cy="112165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p-value</a:t>
            </a:r>
          </a:p>
        </p:txBody>
      </p:sp>
      <p:sp>
        <p:nvSpPr>
          <p:cNvPr id="22" name="Rectangle 21">
            <a:extLst>
              <a:ext uri="{FF2B5EF4-FFF2-40B4-BE49-F238E27FC236}">
                <a16:creationId xmlns:a16="http://schemas.microsoft.com/office/drawing/2014/main" id="{4DEB4FD5-E059-3640-BA49-AC55B1D3E953}"/>
              </a:ext>
            </a:extLst>
          </p:cNvPr>
          <p:cNvSpPr/>
          <p:nvPr/>
        </p:nvSpPr>
        <p:spPr>
          <a:xfrm>
            <a:off x="2499179" y="3215530"/>
            <a:ext cx="1798652" cy="11216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Bayes Factor</a:t>
            </a:r>
          </a:p>
        </p:txBody>
      </p:sp>
      <p:sp>
        <p:nvSpPr>
          <p:cNvPr id="23" name="Rectangle 22">
            <a:extLst>
              <a:ext uri="{FF2B5EF4-FFF2-40B4-BE49-F238E27FC236}">
                <a16:creationId xmlns:a16="http://schemas.microsoft.com/office/drawing/2014/main" id="{FBFB3296-E924-564F-A09B-090BF6A689DE}"/>
              </a:ext>
            </a:extLst>
          </p:cNvPr>
          <p:cNvSpPr/>
          <p:nvPr/>
        </p:nvSpPr>
        <p:spPr>
          <a:xfrm>
            <a:off x="568027" y="4495639"/>
            <a:ext cx="1798652" cy="11216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Confidence Interval</a:t>
            </a:r>
          </a:p>
        </p:txBody>
      </p:sp>
      <p:sp>
        <p:nvSpPr>
          <p:cNvPr id="24" name="Rectangle 23">
            <a:extLst>
              <a:ext uri="{FF2B5EF4-FFF2-40B4-BE49-F238E27FC236}">
                <a16:creationId xmlns:a16="http://schemas.microsoft.com/office/drawing/2014/main" id="{27C70BA1-304B-CD48-BA69-1DE322580162}"/>
              </a:ext>
            </a:extLst>
          </p:cNvPr>
          <p:cNvSpPr/>
          <p:nvPr/>
        </p:nvSpPr>
        <p:spPr>
          <a:xfrm>
            <a:off x="2499179" y="4495639"/>
            <a:ext cx="1798652" cy="112165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Posterior Intervals</a:t>
            </a:r>
          </a:p>
        </p:txBody>
      </p:sp>
      <p:sp>
        <p:nvSpPr>
          <p:cNvPr id="7" name="Slide Number Placeholder 6">
            <a:extLst>
              <a:ext uri="{FF2B5EF4-FFF2-40B4-BE49-F238E27FC236}">
                <a16:creationId xmlns:a16="http://schemas.microsoft.com/office/drawing/2014/main" id="{370A5157-4D83-0444-B21E-A0E8C179336C}"/>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FC28AEFC-3468-D942-89F8-A4480D5E080C}"/>
                  </a:ext>
                </a:extLst>
              </p:cNvPr>
              <p:cNvSpPr/>
              <p:nvPr/>
            </p:nvSpPr>
            <p:spPr>
              <a:xfrm>
                <a:off x="6270021" y="3813961"/>
                <a:ext cx="2714589"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800" b="1" i="1" smtClean="0">
                          <a:solidFill>
                            <a:srgbClr val="0011FF"/>
                          </a:solidFill>
                          <a:latin typeface="Cambria Math" panose="02040503050406030204" pitchFamily="18" charset="0"/>
                        </a:rPr>
                        <m:t>𝑯</m:t>
                      </m:r>
                      <m:r>
                        <a:rPr lang="en-US" sz="2800" b="1" i="1" smtClean="0">
                          <a:solidFill>
                            <a:srgbClr val="0011FF"/>
                          </a:solidFill>
                          <a:latin typeface="Cambria Math" panose="02040503050406030204" pitchFamily="18" charset="0"/>
                        </a:rPr>
                        <m:t>:</m:t>
                      </m:r>
                      <m:r>
                        <a:rPr lang="en-US" sz="2800" b="0" i="1" smtClean="0">
                          <a:solidFill>
                            <a:srgbClr val="0011FF"/>
                          </a:solidFill>
                          <a:latin typeface="Cambria Math" panose="02040503050406030204" pitchFamily="18" charset="0"/>
                        </a:rPr>
                        <m:t> </m:t>
                      </m:r>
                      <m:sSub>
                        <m:sSubPr>
                          <m:ctrlPr>
                            <a:rPr lang="en-US" sz="2800" i="1" smtClean="0">
                              <a:solidFill>
                                <a:srgbClr val="0011FF"/>
                              </a:solidFill>
                              <a:latin typeface="Cambria Math" panose="02040503050406030204" pitchFamily="18" charset="0"/>
                            </a:rPr>
                          </m:ctrlPr>
                        </m:sSubPr>
                        <m:e>
                          <m:r>
                            <a:rPr lang="en-US" sz="2800">
                              <a:solidFill>
                                <a:srgbClr val="0011FF"/>
                              </a:solidFill>
                              <a:latin typeface="Cambria Math" panose="02040503050406030204" pitchFamily="18" charset="0"/>
                            </a:rPr>
                            <m:t>𝜃</m:t>
                          </m:r>
                        </m:e>
                        <m:sub>
                          <m:r>
                            <a:rPr lang="en-US" sz="2800">
                              <a:solidFill>
                                <a:srgbClr val="0011FF"/>
                              </a:solidFill>
                              <a:latin typeface="Cambria Math" panose="02040503050406030204" pitchFamily="18" charset="0"/>
                            </a:rPr>
                            <m:t>𝐴</m:t>
                          </m:r>
                        </m:sub>
                      </m:sSub>
                      <m:r>
                        <a:rPr lang="en-US" sz="2800" b="0" i="1" smtClean="0">
                          <a:solidFill>
                            <a:srgbClr val="0011FF"/>
                          </a:solidFill>
                          <a:latin typeface="Cambria Math" panose="02040503050406030204" pitchFamily="18" charset="0"/>
                        </a:rPr>
                        <m:t>&gt;</m:t>
                      </m:r>
                      <m:sSub>
                        <m:sSubPr>
                          <m:ctrlPr>
                            <a:rPr lang="en-US" sz="2800" i="1">
                              <a:solidFill>
                                <a:srgbClr val="0011FF"/>
                              </a:solidFill>
                              <a:latin typeface="Cambria Math" panose="02040503050406030204" pitchFamily="18" charset="0"/>
                            </a:rPr>
                          </m:ctrlPr>
                        </m:sSubPr>
                        <m:e>
                          <m:r>
                            <a:rPr lang="en-US" sz="2800">
                              <a:solidFill>
                                <a:srgbClr val="0011FF"/>
                              </a:solidFill>
                              <a:latin typeface="Cambria Math" panose="02040503050406030204" pitchFamily="18" charset="0"/>
                            </a:rPr>
                            <m:t>𝜃</m:t>
                          </m:r>
                        </m:e>
                        <m:sub>
                          <m:r>
                            <a:rPr lang="en-US" sz="2800" b="0" i="1" smtClean="0">
                              <a:solidFill>
                                <a:srgbClr val="0011FF"/>
                              </a:solidFill>
                              <a:latin typeface="Cambria Math" panose="02040503050406030204" pitchFamily="18" charset="0"/>
                            </a:rPr>
                            <m:t>𝐵</m:t>
                          </m:r>
                        </m:sub>
                      </m:sSub>
                      <m:r>
                        <a:rPr lang="en-US" sz="2800" b="0" i="1" smtClean="0">
                          <a:solidFill>
                            <a:srgbClr val="0011FF"/>
                          </a:solidFill>
                          <a:latin typeface="Cambria Math" panose="02040503050406030204" pitchFamily="18" charset="0"/>
                        </a:rPr>
                        <m:t>+</m:t>
                      </m:r>
                      <m:r>
                        <a:rPr lang="en-US" sz="2800" b="0" i="1" smtClean="0">
                          <a:solidFill>
                            <a:srgbClr val="0011FF"/>
                          </a:solidFill>
                          <a:latin typeface="Cambria Math" panose="02040503050406030204" pitchFamily="18" charset="0"/>
                        </a:rPr>
                        <m:t>𝛼</m:t>
                      </m:r>
                    </m:oMath>
                  </m:oMathPara>
                </a14:m>
                <a:endParaRPr lang="en-US" sz="2800" dirty="0"/>
              </a:p>
            </p:txBody>
          </p:sp>
        </mc:Choice>
        <mc:Fallback>
          <p:sp>
            <p:nvSpPr>
              <p:cNvPr id="13" name="Rectangle 12">
                <a:extLst>
                  <a:ext uri="{FF2B5EF4-FFF2-40B4-BE49-F238E27FC236}">
                    <a16:creationId xmlns:a16="http://schemas.microsoft.com/office/drawing/2014/main" id="{FC28AEFC-3468-D942-89F8-A4480D5E080C}"/>
                  </a:ext>
                </a:extLst>
              </p:cNvPr>
              <p:cNvSpPr>
                <a:spLocks noRot="1" noChangeAspect="1" noMove="1" noResize="1" noEditPoints="1" noAdjustHandles="1" noChangeArrowheads="1" noChangeShapeType="1" noTextEdit="1"/>
              </p:cNvSpPr>
              <p:nvPr/>
            </p:nvSpPr>
            <p:spPr>
              <a:xfrm>
                <a:off x="6270021" y="3813961"/>
                <a:ext cx="2714589" cy="523220"/>
              </a:xfrm>
              <a:prstGeom prst="rect">
                <a:avLst/>
              </a:prstGeom>
              <a:blipFill>
                <a:blip r:embed="rId5"/>
                <a:stretch>
                  <a:fillRect b="-19048"/>
                </a:stretch>
              </a:blipFill>
            </p:spPr>
            <p:txBody>
              <a:bodyPr/>
              <a:lstStyle/>
              <a:p>
                <a:r>
                  <a:rPr lang="en-US">
                    <a:noFill/>
                  </a:rPr>
                  <a:t> </a:t>
                </a:r>
              </a:p>
            </p:txBody>
          </p:sp>
        </mc:Fallback>
      </mc:AlternateContent>
    </p:spTree>
    <p:extLst>
      <p:ext uri="{BB962C8B-B14F-4D97-AF65-F5344CB8AC3E}">
        <p14:creationId xmlns:p14="http://schemas.microsoft.com/office/powerpoint/2010/main" val="221654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5" grpId="0"/>
      <p:bldP spid="19" grpId="0" animBg="1"/>
      <p:bldP spid="20"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B80CC8-50D1-D64A-B110-BDBD6F93324B}"/>
              </a:ext>
            </a:extLst>
          </p:cNvPr>
          <p:cNvSpPr>
            <a:spLocks noGrp="1"/>
          </p:cNvSpPr>
          <p:nvPr>
            <p:ph type="title"/>
          </p:nvPr>
        </p:nvSpPr>
        <p:spPr/>
        <p:txBody>
          <a:bodyPr/>
          <a:lstStyle/>
          <a:p>
            <a:endParaRPr lang="en-US"/>
          </a:p>
        </p:txBody>
      </p:sp>
      <p:graphicFrame>
        <p:nvGraphicFramePr>
          <p:cNvPr id="5" name="Content Placeholder 4">
            <a:extLst>
              <a:ext uri="{FF2B5EF4-FFF2-40B4-BE49-F238E27FC236}">
                <a16:creationId xmlns:a16="http://schemas.microsoft.com/office/drawing/2014/main" id="{94B160A1-CBC2-B643-BFC8-1FC9685C881E}"/>
              </a:ext>
            </a:extLst>
          </p:cNvPr>
          <p:cNvGraphicFramePr>
            <a:graphicFrameLocks noGrp="1"/>
          </p:cNvGraphicFramePr>
          <p:nvPr>
            <p:ph idx="4294967295"/>
            <p:extLst>
              <p:ext uri="{D42A27DB-BD31-4B8C-83A1-F6EECF244321}">
                <p14:modId xmlns:p14="http://schemas.microsoft.com/office/powerpoint/2010/main" val="2038099952"/>
              </p:ext>
            </p:extLst>
          </p:nvPr>
        </p:nvGraphicFramePr>
        <p:xfrm>
          <a:off x="658948" y="1547214"/>
          <a:ext cx="7448153" cy="3521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ight Arrow 5">
            <a:extLst>
              <a:ext uri="{FF2B5EF4-FFF2-40B4-BE49-F238E27FC236}">
                <a16:creationId xmlns:a16="http://schemas.microsoft.com/office/drawing/2014/main" id="{1F178CB2-DCDC-CC4A-90EC-A0EFDC649E7F}"/>
              </a:ext>
            </a:extLst>
          </p:cNvPr>
          <p:cNvSpPr/>
          <p:nvPr/>
        </p:nvSpPr>
        <p:spPr>
          <a:xfrm>
            <a:off x="473597" y="1948461"/>
            <a:ext cx="729205" cy="555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C83A196-DEC8-994A-A4C0-411D114B6375}"/>
              </a:ext>
            </a:extLst>
          </p:cNvPr>
          <p:cNvPicPr>
            <a:picLocks noChangeAspect="1"/>
          </p:cNvPicPr>
          <p:nvPr/>
        </p:nvPicPr>
        <p:blipFill>
          <a:blip r:embed="rId8"/>
          <a:stretch>
            <a:fillRect/>
          </a:stretch>
        </p:blipFill>
        <p:spPr>
          <a:xfrm>
            <a:off x="7519592" y="2226254"/>
            <a:ext cx="3648857" cy="2842054"/>
          </a:xfrm>
          <a:prstGeom prst="rect">
            <a:avLst/>
          </a:prstGeom>
        </p:spPr>
      </p:pic>
      <p:sp>
        <p:nvSpPr>
          <p:cNvPr id="15" name="Slide Number Placeholder 14">
            <a:extLst>
              <a:ext uri="{FF2B5EF4-FFF2-40B4-BE49-F238E27FC236}">
                <a16:creationId xmlns:a16="http://schemas.microsoft.com/office/drawing/2014/main" id="{E35F3F51-9E02-E244-A6DA-5653F5237882}"/>
              </a:ext>
            </a:extLst>
          </p:cNvPr>
          <p:cNvSpPr>
            <a:spLocks noGrp="1"/>
          </p:cNvSpPr>
          <p:nvPr>
            <p:ph type="sldNum" sz="quarter" idx="12"/>
          </p:nvPr>
        </p:nvSpPr>
        <p:spPr/>
        <p:txBody>
          <a:bodyPr/>
          <a:lstStyle/>
          <a:p>
            <a:fld id="{C97FC88E-866D-894C-A5F4-69E219FEB641}" type="slidenum">
              <a:rPr lang="en-US" smtClean="0"/>
              <a:t>8</a:t>
            </a:fld>
            <a:endParaRPr lang="en-US" dirty="0"/>
          </a:p>
        </p:txBody>
      </p:sp>
    </p:spTree>
    <p:extLst>
      <p:ext uri="{BB962C8B-B14F-4D97-AF65-F5344CB8AC3E}">
        <p14:creationId xmlns:p14="http://schemas.microsoft.com/office/powerpoint/2010/main" val="150446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3A892AC-185D-C74C-8EFE-6C59F4FBA158}"/>
              </a:ext>
            </a:extLst>
          </p:cNvPr>
          <p:cNvGrpSpPr/>
          <p:nvPr/>
        </p:nvGrpSpPr>
        <p:grpSpPr>
          <a:xfrm>
            <a:off x="7396061" y="3677919"/>
            <a:ext cx="3729804" cy="2401760"/>
            <a:chOff x="4485325" y="2971507"/>
            <a:chExt cx="5012882" cy="2747892"/>
          </a:xfrm>
        </p:grpSpPr>
        <p:sp>
          <p:nvSpPr>
            <p:cNvPr id="26" name="Rectangle 25">
              <a:extLst>
                <a:ext uri="{FF2B5EF4-FFF2-40B4-BE49-F238E27FC236}">
                  <a16:creationId xmlns:a16="http://schemas.microsoft.com/office/drawing/2014/main" id="{0C7E871D-AC3F-6145-AFF6-AD12BF3F2FFC}"/>
                </a:ext>
              </a:extLst>
            </p:cNvPr>
            <p:cNvSpPr/>
            <p:nvPr/>
          </p:nvSpPr>
          <p:spPr>
            <a:xfrm>
              <a:off x="4485325" y="2971507"/>
              <a:ext cx="2417401" cy="128329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p-value</a:t>
              </a:r>
            </a:p>
          </p:txBody>
        </p:sp>
        <p:sp>
          <p:nvSpPr>
            <p:cNvPr id="27" name="Rectangle 26">
              <a:extLst>
                <a:ext uri="{FF2B5EF4-FFF2-40B4-BE49-F238E27FC236}">
                  <a16:creationId xmlns:a16="http://schemas.microsoft.com/office/drawing/2014/main" id="{C40F6D23-A2A5-C74C-A3A7-670137474DFD}"/>
                </a:ext>
              </a:extLst>
            </p:cNvPr>
            <p:cNvSpPr/>
            <p:nvPr/>
          </p:nvSpPr>
          <p:spPr>
            <a:xfrm>
              <a:off x="7080806" y="2971507"/>
              <a:ext cx="2417401" cy="12832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Bayes Factor</a:t>
              </a:r>
            </a:p>
          </p:txBody>
        </p:sp>
        <p:sp>
          <p:nvSpPr>
            <p:cNvPr id="28" name="Rectangle 27">
              <a:extLst>
                <a:ext uri="{FF2B5EF4-FFF2-40B4-BE49-F238E27FC236}">
                  <a16:creationId xmlns:a16="http://schemas.microsoft.com/office/drawing/2014/main" id="{EDA4D574-34C5-CE49-8951-9E6CFC13BF2E}"/>
                </a:ext>
              </a:extLst>
            </p:cNvPr>
            <p:cNvSpPr/>
            <p:nvPr/>
          </p:nvSpPr>
          <p:spPr>
            <a:xfrm>
              <a:off x="4485325" y="4436100"/>
              <a:ext cx="2417401" cy="12832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Confidence Interval</a:t>
              </a:r>
            </a:p>
          </p:txBody>
        </p:sp>
        <p:sp>
          <p:nvSpPr>
            <p:cNvPr id="29" name="Rectangle 28">
              <a:extLst>
                <a:ext uri="{FF2B5EF4-FFF2-40B4-BE49-F238E27FC236}">
                  <a16:creationId xmlns:a16="http://schemas.microsoft.com/office/drawing/2014/main" id="{1E661CC3-943A-4D43-B2A7-C56D9661488A}"/>
                </a:ext>
              </a:extLst>
            </p:cNvPr>
            <p:cNvSpPr/>
            <p:nvPr/>
          </p:nvSpPr>
          <p:spPr>
            <a:xfrm>
              <a:off x="7080806" y="4436100"/>
              <a:ext cx="2417401" cy="128329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Posterior Intervals</a:t>
              </a:r>
            </a:p>
          </p:txBody>
        </p:sp>
      </p:grpSp>
      <p:sp>
        <p:nvSpPr>
          <p:cNvPr id="2" name="Title 1">
            <a:extLst>
              <a:ext uri="{FF2B5EF4-FFF2-40B4-BE49-F238E27FC236}">
                <a16:creationId xmlns:a16="http://schemas.microsoft.com/office/drawing/2014/main" id="{671677AC-54E6-104A-81D4-1D124746E451}"/>
              </a:ext>
            </a:extLst>
          </p:cNvPr>
          <p:cNvSpPr>
            <a:spLocks noGrp="1"/>
          </p:cNvSpPr>
          <p:nvPr>
            <p:ph type="title"/>
          </p:nvPr>
        </p:nvSpPr>
        <p:spPr/>
        <p:txBody>
          <a:bodyPr/>
          <a:lstStyle/>
          <a:p>
            <a:r>
              <a:rPr lang="en-US" dirty="0"/>
              <a:t>Trends and Patterns in the field</a:t>
            </a:r>
          </a:p>
        </p:txBody>
      </p:sp>
      <p:sp>
        <p:nvSpPr>
          <p:cNvPr id="3" name="Content Placeholder 2">
            <a:extLst>
              <a:ext uri="{FF2B5EF4-FFF2-40B4-BE49-F238E27FC236}">
                <a16:creationId xmlns:a16="http://schemas.microsoft.com/office/drawing/2014/main" id="{28A4BCE1-0577-2D48-B1C8-38D4CD04E17A}"/>
              </a:ext>
            </a:extLst>
          </p:cNvPr>
          <p:cNvSpPr>
            <a:spLocks noGrp="1"/>
          </p:cNvSpPr>
          <p:nvPr>
            <p:ph idx="1"/>
          </p:nvPr>
        </p:nvSpPr>
        <p:spPr>
          <a:xfrm>
            <a:off x="838199" y="1825625"/>
            <a:ext cx="9914682" cy="4351338"/>
          </a:xfrm>
        </p:spPr>
        <p:txBody>
          <a:bodyPr>
            <a:normAutofit/>
          </a:bodyPr>
          <a:lstStyle/>
          <a:p>
            <a:pPr marL="0" indent="0">
              <a:buNone/>
            </a:pPr>
            <a:r>
              <a:rPr lang="en-US" dirty="0"/>
              <a:t>Study </a:t>
            </a:r>
            <a:r>
              <a:rPr lang="en-US" b="1" dirty="0"/>
              <a:t>NLP conference papers: </a:t>
            </a:r>
            <a:r>
              <a:rPr lang="en-US" dirty="0"/>
              <a:t>ACL’18 papers (</a:t>
            </a:r>
            <a:r>
              <a:rPr lang="en-US" b="1" dirty="0"/>
              <a:t>439</a:t>
            </a:r>
            <a:r>
              <a:rPr lang="en-US" dirty="0"/>
              <a:t> papers)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4" name="Rounded Rectangle 13">
            <a:extLst>
              <a:ext uri="{FF2B5EF4-FFF2-40B4-BE49-F238E27FC236}">
                <a16:creationId xmlns:a16="http://schemas.microsoft.com/office/drawing/2014/main" id="{076E5604-CBC8-984B-8238-114336CC01DC}"/>
              </a:ext>
            </a:extLst>
          </p:cNvPr>
          <p:cNvSpPr/>
          <p:nvPr/>
        </p:nvSpPr>
        <p:spPr>
          <a:xfrm>
            <a:off x="6933339" y="3348377"/>
            <a:ext cx="660443" cy="524749"/>
          </a:xfrm>
          <a:prstGeom prst="roundRect">
            <a:avLst/>
          </a:prstGeom>
          <a:solidFill>
            <a:srgbClr val="FFA2A3"/>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667" b="1" dirty="0">
                <a:solidFill>
                  <a:srgbClr val="0010FB"/>
                </a:solidFill>
              </a:rPr>
              <a:t>73</a:t>
            </a:r>
            <a:endParaRPr lang="en-US" sz="2133" b="1" dirty="0">
              <a:solidFill>
                <a:srgbClr val="0010FB"/>
              </a:solidFill>
            </a:endParaRPr>
          </a:p>
        </p:txBody>
      </p:sp>
      <p:sp>
        <p:nvSpPr>
          <p:cNvPr id="15" name="Rounded Rectangle 14">
            <a:extLst>
              <a:ext uri="{FF2B5EF4-FFF2-40B4-BE49-F238E27FC236}">
                <a16:creationId xmlns:a16="http://schemas.microsoft.com/office/drawing/2014/main" id="{3375D42A-70D7-7E41-8397-C31B18DE25F6}"/>
              </a:ext>
            </a:extLst>
          </p:cNvPr>
          <p:cNvSpPr/>
          <p:nvPr/>
        </p:nvSpPr>
        <p:spPr>
          <a:xfrm>
            <a:off x="6999590" y="5861424"/>
            <a:ext cx="660443" cy="524749"/>
          </a:xfrm>
          <a:prstGeom prst="roundRect">
            <a:avLst/>
          </a:prstGeom>
          <a:solidFill>
            <a:srgbClr val="FFA2A3"/>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667" b="1" dirty="0">
                <a:solidFill>
                  <a:srgbClr val="0010FB"/>
                </a:solidFill>
              </a:rPr>
              <a:t>6</a:t>
            </a:r>
            <a:endParaRPr lang="en-US" sz="2133" b="1" dirty="0">
              <a:solidFill>
                <a:srgbClr val="0010FB"/>
              </a:solidFill>
            </a:endParaRPr>
          </a:p>
        </p:txBody>
      </p:sp>
      <p:sp>
        <p:nvSpPr>
          <p:cNvPr id="16" name="Rounded Rectangle 15">
            <a:extLst>
              <a:ext uri="{FF2B5EF4-FFF2-40B4-BE49-F238E27FC236}">
                <a16:creationId xmlns:a16="http://schemas.microsoft.com/office/drawing/2014/main" id="{BBEBBB77-5334-6340-8A2A-778FFF44BF52}"/>
              </a:ext>
            </a:extLst>
          </p:cNvPr>
          <p:cNvSpPr/>
          <p:nvPr/>
        </p:nvSpPr>
        <p:spPr>
          <a:xfrm>
            <a:off x="10873922" y="3326747"/>
            <a:ext cx="660443" cy="524749"/>
          </a:xfrm>
          <a:prstGeom prst="roundRect">
            <a:avLst/>
          </a:prstGeom>
          <a:solidFill>
            <a:srgbClr val="FFA2A3"/>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667" b="1" dirty="0">
                <a:solidFill>
                  <a:srgbClr val="0010FB"/>
                </a:solidFill>
              </a:rPr>
              <a:t>0</a:t>
            </a:r>
            <a:endParaRPr lang="en-US" sz="2133" b="1" dirty="0">
              <a:solidFill>
                <a:srgbClr val="0010FB"/>
              </a:solidFill>
            </a:endParaRPr>
          </a:p>
        </p:txBody>
      </p:sp>
      <p:sp>
        <p:nvSpPr>
          <p:cNvPr id="17" name="Rounded Rectangle 16">
            <a:extLst>
              <a:ext uri="{FF2B5EF4-FFF2-40B4-BE49-F238E27FC236}">
                <a16:creationId xmlns:a16="http://schemas.microsoft.com/office/drawing/2014/main" id="{42DA7D14-0FD4-364F-A64D-679627075484}"/>
              </a:ext>
            </a:extLst>
          </p:cNvPr>
          <p:cNvSpPr/>
          <p:nvPr/>
        </p:nvSpPr>
        <p:spPr>
          <a:xfrm>
            <a:off x="10891877" y="5814805"/>
            <a:ext cx="660443" cy="524749"/>
          </a:xfrm>
          <a:prstGeom prst="roundRect">
            <a:avLst/>
          </a:prstGeom>
          <a:solidFill>
            <a:srgbClr val="FFA2A3"/>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667" b="1" dirty="0">
                <a:solidFill>
                  <a:srgbClr val="0010FB"/>
                </a:solidFill>
              </a:rPr>
              <a:t>0</a:t>
            </a:r>
            <a:endParaRPr lang="en-US" sz="2133" b="1" dirty="0">
              <a:solidFill>
                <a:srgbClr val="0010FB"/>
              </a:solidFill>
            </a:endParaRPr>
          </a:p>
        </p:txBody>
      </p:sp>
      <p:sp>
        <p:nvSpPr>
          <p:cNvPr id="20" name="Rectangle 19">
            <a:extLst>
              <a:ext uri="{FF2B5EF4-FFF2-40B4-BE49-F238E27FC236}">
                <a16:creationId xmlns:a16="http://schemas.microsoft.com/office/drawing/2014/main" id="{72FF239E-3870-C24F-8539-874231025B11}"/>
              </a:ext>
            </a:extLst>
          </p:cNvPr>
          <p:cNvSpPr/>
          <p:nvPr/>
        </p:nvSpPr>
        <p:spPr>
          <a:xfrm>
            <a:off x="904655" y="2674846"/>
            <a:ext cx="6722208" cy="502766"/>
          </a:xfrm>
          <a:prstGeom prst="rect">
            <a:avLst/>
          </a:prstGeom>
        </p:spPr>
        <p:txBody>
          <a:bodyPr wrap="square">
            <a:spAutoFit/>
          </a:bodyPr>
          <a:lstStyle/>
          <a:p>
            <a:r>
              <a:rPr lang="en-US" sz="2667" i="1" dirty="0">
                <a:solidFill>
                  <a:srgbClr val="0010FB"/>
                </a:solidFill>
              </a:rPr>
              <a:t>How many papers did use significance testing? </a:t>
            </a:r>
          </a:p>
        </p:txBody>
      </p:sp>
      <p:sp>
        <p:nvSpPr>
          <p:cNvPr id="21" name="Rounded Rectangular Callout 20">
            <a:extLst>
              <a:ext uri="{FF2B5EF4-FFF2-40B4-BE49-F238E27FC236}">
                <a16:creationId xmlns:a16="http://schemas.microsoft.com/office/drawing/2014/main" id="{63C90FF4-5BD3-DE4C-BFB0-19852C1D2B61}"/>
              </a:ext>
            </a:extLst>
          </p:cNvPr>
          <p:cNvSpPr/>
          <p:nvPr/>
        </p:nvSpPr>
        <p:spPr>
          <a:xfrm>
            <a:off x="1665182" y="6075748"/>
            <a:ext cx="1191060" cy="351368"/>
          </a:xfrm>
          <a:prstGeom prst="wedgeRoundRectCallout">
            <a:avLst>
              <a:gd name="adj1" fmla="val 43735"/>
              <a:gd name="adj2" fmla="val -125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Why?</a:t>
            </a:r>
          </a:p>
        </p:txBody>
      </p:sp>
      <p:sp>
        <p:nvSpPr>
          <p:cNvPr id="13" name="Rectangle 12">
            <a:extLst>
              <a:ext uri="{FF2B5EF4-FFF2-40B4-BE49-F238E27FC236}">
                <a16:creationId xmlns:a16="http://schemas.microsoft.com/office/drawing/2014/main" id="{9E7F941F-351C-E242-A6D9-7C898E76AECC}"/>
              </a:ext>
            </a:extLst>
          </p:cNvPr>
          <p:cNvSpPr/>
          <p:nvPr/>
        </p:nvSpPr>
        <p:spPr>
          <a:xfrm>
            <a:off x="704839" y="3679132"/>
            <a:ext cx="6096000" cy="2308324"/>
          </a:xfrm>
          <a:prstGeom prst="rect">
            <a:avLst/>
          </a:prstGeom>
        </p:spPr>
        <p:txBody>
          <a:bodyPr>
            <a:spAutoFit/>
          </a:bodyPr>
          <a:lstStyle/>
          <a:p>
            <a:pPr marL="285750" indent="-285750">
              <a:buFontTx/>
              <a:buChar char="-"/>
            </a:pPr>
            <a:r>
              <a:rPr lang="en-US" sz="2400" dirty="0"/>
              <a:t>Many papers (~360) did </a:t>
            </a:r>
            <a:r>
              <a:rPr lang="en-US" sz="2400" b="1" dirty="0"/>
              <a:t>not</a:t>
            </a:r>
            <a:r>
              <a:rPr lang="en-US" sz="2400" dirty="0"/>
              <a:t> include any hypothesis assessment. </a:t>
            </a:r>
            <a:br>
              <a:rPr lang="en-US" sz="2400" dirty="0"/>
            </a:br>
            <a:endParaRPr lang="en-US" sz="2400" dirty="0"/>
          </a:p>
          <a:p>
            <a:pPr marL="285750" indent="-285750">
              <a:buFontTx/>
              <a:buChar char="-"/>
            </a:pPr>
            <a:r>
              <a:rPr lang="en-US" sz="2400" dirty="0"/>
              <a:t>p-value based tests are the </a:t>
            </a:r>
            <a:r>
              <a:rPr lang="en-US" sz="2400" b="1" dirty="0"/>
              <a:t>dominant</a:t>
            </a:r>
            <a:r>
              <a:rPr lang="en-US" sz="2400" dirty="0"/>
              <a:t> choice among NLP practitioners. </a:t>
            </a:r>
            <a:br>
              <a:rPr lang="en-US" sz="2400" dirty="0"/>
            </a:br>
            <a:endParaRPr lang="en-US" sz="2400" dirty="0"/>
          </a:p>
        </p:txBody>
      </p:sp>
      <p:sp>
        <p:nvSpPr>
          <p:cNvPr id="19" name="Slide Number Placeholder 18">
            <a:extLst>
              <a:ext uri="{FF2B5EF4-FFF2-40B4-BE49-F238E27FC236}">
                <a16:creationId xmlns:a16="http://schemas.microsoft.com/office/drawing/2014/main" id="{B9E414CA-2DA8-FB4F-8FB9-A4CAD0391702}"/>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dirty="0"/>
          </a:p>
        </p:txBody>
      </p:sp>
    </p:spTree>
    <p:extLst>
      <p:ext uri="{BB962C8B-B14F-4D97-AF65-F5344CB8AC3E}">
        <p14:creationId xmlns:p14="http://schemas.microsoft.com/office/powerpoint/2010/main" val="27101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animEffect transition="in" filter="fade">
                                      <p:cBhvr>
                                        <p:cTn id="32" dur="500"/>
                                        <p:tgtEl>
                                          <p:spTgt spid="1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1" grpId="0" animBg="1"/>
    </p:bld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8771</TotalTime>
  <Words>4170</Words>
  <Application>Microsoft Macintosh PowerPoint</Application>
  <PresentationFormat>Widescreen</PresentationFormat>
  <Paragraphs>540</Paragraphs>
  <Slides>39</Slides>
  <Notes>36</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Cambria Math</vt:lpstr>
      <vt:lpstr>Consolas</vt:lpstr>
      <vt:lpstr>Corbel</vt:lpstr>
      <vt:lpstr>Times New Roman</vt:lpstr>
      <vt:lpstr>AI2 PPT Theme</vt:lpstr>
      <vt:lpstr>Not All Claims are Created Equal:  Choosing the Right Statistical Approach to Assess Hypotheses</vt:lpstr>
      <vt:lpstr>This work</vt:lpstr>
      <vt:lpstr>Statistical tools considered in this work </vt:lpstr>
      <vt:lpstr>Contributions</vt:lpstr>
      <vt:lpstr>A Typical AI Experiment </vt:lpstr>
      <vt:lpstr>Statistical tools: big picture</vt:lpstr>
      <vt:lpstr>Statistical tools: big picture</vt:lpstr>
      <vt:lpstr>PowerPoint Presentation</vt:lpstr>
      <vt:lpstr>Trends and Patterns in the field</vt:lpstr>
      <vt:lpstr>Lack of exposure to alternative algorithms</vt:lpstr>
      <vt:lpstr>PowerPoint Presentation</vt:lpstr>
      <vt:lpstr>Are we good at interpreting the p-values?</vt:lpstr>
      <vt:lpstr>A Survey Question: Interpreting P-value (1)</vt:lpstr>
      <vt:lpstr>A Survey Question: Interpreting P-value (2)</vt:lpstr>
      <vt:lpstr>Ease of interpretation: Bayesians vs Freq.</vt:lpstr>
      <vt:lpstr>PowerPoint Presentation</vt:lpstr>
      <vt:lpstr>Summary</vt:lpstr>
      <vt:lpstr>PowerPoint Presentation</vt:lpstr>
      <vt:lpstr>PowerPoint Presentation</vt:lpstr>
      <vt:lpstr>        That’s it! </vt:lpstr>
      <vt:lpstr>Contributions</vt:lpstr>
      <vt:lpstr>Summary of Findings</vt:lpstr>
      <vt:lpstr>Survey of NLP practitioners </vt:lpstr>
      <vt:lpstr>Intermediate Summary</vt:lpstr>
      <vt:lpstr>2nd Intermediate Summary</vt:lpstr>
      <vt:lpstr>A typical scenario in NLP</vt:lpstr>
      <vt:lpstr>A typical scenario in NLP</vt:lpstr>
      <vt:lpstr>Prior + Observations =&gt; Posterior</vt:lpstr>
      <vt:lpstr>Prior + Observations =&gt; Posterior</vt:lpstr>
      <vt:lpstr>How Observations changed our mind</vt:lpstr>
      <vt:lpstr>How significant the observations are?</vt:lpstr>
      <vt:lpstr>P-value with non-zero Margins</vt:lpstr>
      <vt:lpstr>Statistical tools in this work . . . </vt:lpstr>
      <vt:lpstr>Do the survey participants know hypothesis testing?</vt:lpstr>
      <vt:lpstr>A Survey Question: Interpreting P-value</vt:lpstr>
      <vt:lpstr>Ambiguity problem in interpreting “significance”</vt:lpstr>
      <vt:lpstr>Addition to “significance”</vt:lpstr>
      <vt:lpstr>Ambiguity problem in interpreting “significance”</vt:lpstr>
      <vt:lpstr>Ambiguity of “significance”: our 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All Claims are Created Equal:  Choosing the Right Statistical Approach to Assess Hypotheses</dc:title>
  <dc:creator>Daniel Khashabi</dc:creator>
  <cp:lastModifiedBy>Daniel Khashabi</cp:lastModifiedBy>
  <cp:revision>119</cp:revision>
  <dcterms:created xsi:type="dcterms:W3CDTF">2020-06-11T07:05:18Z</dcterms:created>
  <dcterms:modified xsi:type="dcterms:W3CDTF">2020-06-18T06:01:55Z</dcterms:modified>
</cp:coreProperties>
</file>